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324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5" r:id="rId6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Plan1!$B$5:$B$6</c:f>
              <c:strCache>
                <c:ptCount val="2"/>
                <c:pt idx="0">
                  <c:v>Valor receita</c:v>
                </c:pt>
                <c:pt idx="1">
                  <c:v>Valor despesa </c:v>
                </c:pt>
              </c:strCache>
            </c:strRef>
          </c:cat>
          <c:val>
            <c:numRef>
              <c:f>Plan1!$C$5:$C$6</c:f>
              <c:numCache>
                <c:formatCode>_("R$"* #,##0.00_);_("R$"* \(#,##0.00\);_("R$"* "-"??_);_(@_)</c:formatCode>
                <c:ptCount val="2"/>
                <c:pt idx="0">
                  <c:v>20701132.719999999</c:v>
                </c:pt>
                <c:pt idx="1">
                  <c:v>20701132.719999999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0023-6EBB-4D3C-A7E6-B4A4494C6A39}" type="datetimeFigureOut">
              <a:rPr lang="pt-BR" smtClean="0"/>
              <a:t>16/07/2014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7E2A-B828-465D-9EB6-A825F7ADD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13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0023-6EBB-4D3C-A7E6-B4A4494C6A39}" type="datetimeFigureOut">
              <a:rPr lang="pt-BR" smtClean="0"/>
              <a:t>16/07/2014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7E2A-B828-465D-9EB6-A825F7ADD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30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0023-6EBB-4D3C-A7E6-B4A4494C6A39}" type="datetimeFigureOut">
              <a:rPr lang="pt-BR" smtClean="0"/>
              <a:t>16/07/2014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7E2A-B828-465D-9EB6-A825F7ADD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923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0023-6EBB-4D3C-A7E6-B4A4494C6A39}" type="datetimeFigureOut">
              <a:rPr lang="pt-BR" smtClean="0"/>
              <a:t>16/07/2014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7E2A-B828-465D-9EB6-A825F7ADD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397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0023-6EBB-4D3C-A7E6-B4A4494C6A39}" type="datetimeFigureOut">
              <a:rPr lang="pt-BR" smtClean="0"/>
              <a:t>16/07/2014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7E2A-B828-465D-9EB6-A825F7ADD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951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0023-6EBB-4D3C-A7E6-B4A4494C6A39}" type="datetimeFigureOut">
              <a:rPr lang="pt-BR" smtClean="0"/>
              <a:t>16/07/2014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7E2A-B828-465D-9EB6-A825F7ADD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22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0023-6EBB-4D3C-A7E6-B4A4494C6A39}" type="datetimeFigureOut">
              <a:rPr lang="pt-BR" smtClean="0"/>
              <a:t>16/07/2014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7E2A-B828-465D-9EB6-A825F7ADD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10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0023-6EBB-4D3C-A7E6-B4A4494C6A39}" type="datetimeFigureOut">
              <a:rPr lang="pt-BR" smtClean="0"/>
              <a:t>16/07/2014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7E2A-B828-465D-9EB6-A825F7ADD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701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0023-6EBB-4D3C-A7E6-B4A4494C6A39}" type="datetimeFigureOut">
              <a:rPr lang="pt-BR" smtClean="0"/>
              <a:t>16/07/2014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7E2A-B828-465D-9EB6-A825F7ADD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273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0023-6EBB-4D3C-A7E6-B4A4494C6A39}" type="datetimeFigureOut">
              <a:rPr lang="pt-BR" smtClean="0"/>
              <a:t>16/07/2014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7E2A-B828-465D-9EB6-A825F7ADD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699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0023-6EBB-4D3C-A7E6-B4A4494C6A39}" type="datetimeFigureOut">
              <a:rPr lang="pt-BR" smtClean="0"/>
              <a:t>16/07/2014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7E2A-B828-465D-9EB6-A825F7ADD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574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00023-6EBB-4D3C-A7E6-B4A4494C6A39}" type="datetimeFigureOut">
              <a:rPr lang="pt-BR" smtClean="0"/>
              <a:t>16/07/2014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47E2A-B828-465D-9EB6-A825F7ADD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42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7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Estado do Rio Grande do Sul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Prefeitura Municipal de Maquiné/RS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</a:rPr>
              <a:t>Audiência Publica Lei de Diretrizes Orçamentários 2015</a:t>
            </a:r>
            <a:endParaRPr lang="pt-B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508169"/>
              </p:ext>
            </p:extLst>
          </p:nvPr>
        </p:nvGraphicFramePr>
        <p:xfrm>
          <a:off x="467543" y="692696"/>
          <a:ext cx="8280920" cy="5760632"/>
        </p:xfrm>
        <a:graphic>
          <a:graphicData uri="http://schemas.openxmlformats.org/drawingml/2006/table">
            <a:tbl>
              <a:tblPr/>
              <a:tblGrid>
                <a:gridCol w="2250820"/>
                <a:gridCol w="1371429"/>
                <a:gridCol w="711887"/>
                <a:gridCol w="1371429"/>
                <a:gridCol w="711887"/>
                <a:gridCol w="1151581"/>
                <a:gridCol w="711887"/>
              </a:tblGrid>
              <a:tr h="29541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Prefeitura Municipal de Maquine - 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541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 DE DIRETRIZES ORÇAMENTÁRIAS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541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ANEXO DE METAS FISCAIS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541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AVALIAÇÃO DO CUMPRIMENTO DAS METAS FISCAIS DO EXERCÍCIO ANTERIOR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541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5417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417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AMF - Demonstrativo II (LRF, art 4º, § 2º, inciso I)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1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ESPECIFICAÇÃO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I-Metas Previstas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II-Metas Realizadas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Variação (II-I)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541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 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PIB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 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PIB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541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(a)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(c) = (b-a)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(c/a) x 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17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9.184.390,26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15.750.453,12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6.566.062,86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5417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 Primária (I)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8.339.642,05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15.705.906,38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7.366.264,33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417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Despesa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8.088.014,91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14.389.240,59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6.301.225,68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417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Despesa Primária (II)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8.088.014,91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13.941.050,17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5.853.035,26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417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Resultado Primário (III)=(I - II)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251.627,14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1.764.856,21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1.513.229,07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601,38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417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Resultado Nominal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377.440,78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1.764.856,21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1.387.415,43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367,58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417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Dívida Pública Consolidada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2.393.607,73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3.113.382,93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719.775,20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417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Dívida Consolidada Líquida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2.393.607,73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3.113.382,93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719.775,20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126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FONTE: PRONIM PL, 11/</a:t>
                      </a:r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/2014, 13h e 02m.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44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522052"/>
              </p:ext>
            </p:extLst>
          </p:nvPr>
        </p:nvGraphicFramePr>
        <p:xfrm>
          <a:off x="457199" y="1268761"/>
          <a:ext cx="8229603" cy="4919800"/>
        </p:xfrm>
        <a:graphic>
          <a:graphicData uri="http://schemas.openxmlformats.org/drawingml/2006/table">
            <a:tbl>
              <a:tblPr/>
              <a:tblGrid>
                <a:gridCol w="1040452"/>
                <a:gridCol w="733331"/>
                <a:gridCol w="733331"/>
                <a:gridCol w="557833"/>
                <a:gridCol w="733331"/>
                <a:gridCol w="557833"/>
                <a:gridCol w="733331"/>
                <a:gridCol w="557833"/>
                <a:gridCol w="733331"/>
                <a:gridCol w="557833"/>
                <a:gridCol w="733331"/>
                <a:gridCol w="557833"/>
              </a:tblGrid>
              <a:tr h="208573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Prefeitura Municipal de Maquine - RS</a:t>
                      </a:r>
                    </a:p>
                  </a:txBody>
                  <a:tcPr marL="6247" marR="6247" marT="62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8573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 DE DIRETRIZES ORÇAMENTÁRIAS</a:t>
                      </a:r>
                    </a:p>
                  </a:txBody>
                  <a:tcPr marL="6247" marR="6247" marT="62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8573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ANEXO DE METAS FISCAIS</a:t>
                      </a:r>
                    </a:p>
                  </a:txBody>
                  <a:tcPr marL="6247" marR="6247" marT="62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8573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 FISCAIS ATUAIS COMPARADAS COM AS FIXADAS NOS TRÊS EXERCÍCIOS ANTERIORES</a:t>
                      </a:r>
                    </a:p>
                  </a:txBody>
                  <a:tcPr marL="6247" marR="6247" marT="62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8573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6247" marR="6247" marT="62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8573"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7" marR="6247" marT="62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7" marR="6247" marT="62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7" marR="6247" marT="62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7" marR="6247" marT="62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7" marR="6247" marT="62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7" marR="6247" marT="62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7" marR="6247" marT="62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7" marR="6247" marT="62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7" marR="6247" marT="62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7" marR="6247" marT="62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7" marR="6247" marT="62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7" marR="6247" marT="62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6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AMF - Demonstrativo III (LRF, art 4º, § 2º, inciso II)</a:t>
                      </a:r>
                    </a:p>
                  </a:txBody>
                  <a:tcPr marL="6247" marR="6247" marT="62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7" marR="6247" marT="62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7" marR="6247" marT="62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7" marR="6247" marT="62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7" marR="6247" marT="62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7" marR="6247" marT="62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7" marR="6247" marT="62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7" marR="6247" marT="62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7" marR="6247" marT="62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7" marR="6247" marT="62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R$ 1,00</a:t>
                      </a:r>
                    </a:p>
                  </a:txBody>
                  <a:tcPr marL="6247" marR="6247" marT="62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ESPECIFICAÇÃO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 A PREÇOS CORRENTES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857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 Total</a:t>
                      </a:r>
                    </a:p>
                  </a:txBody>
                  <a:tcPr marL="6247" marR="6247" marT="624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8.747.038,34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9.184.390,26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9.643.609,78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10.125.790,26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10.835.559,41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7,01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11.377.337,38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85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 Primária (I)</a:t>
                      </a:r>
                    </a:p>
                  </a:txBody>
                  <a:tcPr marL="6247" marR="6247" marT="624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7.942.516,23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8.339.642,05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8.756.624,16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9.194.455,36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9.838.708,00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7,01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10.330.643,40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5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Despesa Total</a:t>
                      </a:r>
                    </a:p>
                  </a:txBody>
                  <a:tcPr marL="6247" marR="6247" marT="624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7.702.871,34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8.088.014,91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8.492.415,66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8.917.036,44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9.542.077,60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7,01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10.019.181,48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5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Despesa Primária (II)</a:t>
                      </a:r>
                    </a:p>
                  </a:txBody>
                  <a:tcPr marL="6247" marR="6247" marT="624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7.702.871,34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8.088.014,91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8.492.415,66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8.917.036,44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9.542.077,60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7,01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9.542.077,60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5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Resultado Primário (III)=(I - II)</a:t>
                      </a:r>
                    </a:p>
                  </a:txBody>
                  <a:tcPr marL="6247" marR="6247" marT="624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239.644,89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251.627,14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264.208,50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277.418,92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296.630,40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6,93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788.565,80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165,84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5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Resultado Nominal</a:t>
                      </a:r>
                    </a:p>
                  </a:txBody>
                  <a:tcPr marL="6247" marR="6247" marT="624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359.467,32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377.440,78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264.208,50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-30,00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277.418,92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296.864,67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7,01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788.565,80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165,63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5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Dívida Pública Consolidada</a:t>
                      </a:r>
                    </a:p>
                  </a:txBody>
                  <a:tcPr marL="6247" marR="6247" marT="624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2.276.626,41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2.393.607,73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5,14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2.513.288,12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2.638.952,52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2.823.930,10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7,01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2.965.126,60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5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Dívida Consolidada Líquida</a:t>
                      </a:r>
                    </a:p>
                  </a:txBody>
                  <a:tcPr marL="6247" marR="6247" marT="624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2.276.626,41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2.393.607,73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5,14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2.513.288,12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2.638.952,52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2.823.930,10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7,01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2.965.126,60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66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461286"/>
              </p:ext>
            </p:extLst>
          </p:nvPr>
        </p:nvGraphicFramePr>
        <p:xfrm>
          <a:off x="467544" y="1052736"/>
          <a:ext cx="8229600" cy="4218706"/>
        </p:xfrm>
        <a:graphic>
          <a:graphicData uri="http://schemas.openxmlformats.org/drawingml/2006/table">
            <a:tbl>
              <a:tblPr/>
              <a:tblGrid>
                <a:gridCol w="1041194"/>
                <a:gridCol w="733001"/>
                <a:gridCol w="733001"/>
                <a:gridCol w="558080"/>
                <a:gridCol w="733001"/>
                <a:gridCol w="558080"/>
                <a:gridCol w="733001"/>
                <a:gridCol w="558080"/>
                <a:gridCol w="733001"/>
                <a:gridCol w="558080"/>
                <a:gridCol w="733001"/>
                <a:gridCol w="558080"/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7" marR="6247" marT="62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7" marR="6247" marT="62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7" marR="6247" marT="62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7" marR="6247" marT="62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7" marR="6247" marT="62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7" marR="6247" marT="62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7" marR="6247" marT="62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7" marR="6247" marT="62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7" marR="6247" marT="62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7" marR="6247" marT="62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7" marR="6247" marT="62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47" marR="6247" marT="62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ESPECIFICAÇÃO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 A PREÇOS CONSTANTES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80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 Total</a:t>
                      </a:r>
                    </a:p>
                  </a:txBody>
                  <a:tcPr marL="6247" marR="6247" marT="624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8.747.038,34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9.184.390,26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9.643.609,78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10.125.790,26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10.835.559,41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7,01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11.377.337,38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 Primária (I)</a:t>
                      </a:r>
                    </a:p>
                  </a:txBody>
                  <a:tcPr marL="6247" marR="6247" marT="624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7.942.516,23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8.339.642,05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8.756.624,16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9.194.455,36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9.838.708,00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7,01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10.330.643,40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Despesa Total</a:t>
                      </a:r>
                    </a:p>
                  </a:txBody>
                  <a:tcPr marL="6247" marR="6247" marT="624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7.702.871,34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8.088.014,91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8.492.415,66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8.917.036,44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9.542.077,60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7,01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10.019.181,48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Despesa Primária (II)</a:t>
                      </a:r>
                    </a:p>
                  </a:txBody>
                  <a:tcPr marL="6247" marR="6247" marT="624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7.702.871,34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8.088.014,91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8.492.415,66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8.917.036,44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9.542.077,60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7,01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9.542.077,60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Resultado Primário (III)=(I - II)</a:t>
                      </a:r>
                    </a:p>
                  </a:txBody>
                  <a:tcPr marL="6247" marR="6247" marT="624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239.644,89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251.627,14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264.208,50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277.418,92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296.630,40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6,93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788.565,80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165,84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Resultado Nominal</a:t>
                      </a:r>
                    </a:p>
                  </a:txBody>
                  <a:tcPr marL="6247" marR="6247" marT="624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359.467,32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377.440,78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264.208,50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-30,00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277.418,92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296.864,67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7,01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788.565,80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165,63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Dívida Pública Consolidada</a:t>
                      </a:r>
                    </a:p>
                  </a:txBody>
                  <a:tcPr marL="6247" marR="6247" marT="624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2.276.626,41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2.393.607,73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5,14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2.513.288,12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2.638.952,52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2.823.930,10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7,01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2.965.126,60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Dívida Consolidada Líquida</a:t>
                      </a:r>
                    </a:p>
                  </a:txBody>
                  <a:tcPr marL="6247" marR="6247" marT="624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2.276.626,41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2.393.607,73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5,14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2.513.288,12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2.638.952,52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2.823.930,10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7,01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2.965.126,60 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</a:t>
                      </a:r>
                    </a:p>
                  </a:txBody>
                  <a:tcPr marL="6247" marR="6247" marT="62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9"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FONTE: PRONIM PL, 11/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/2014, 13h e 03m.</a:t>
                      </a:r>
                    </a:p>
                  </a:txBody>
                  <a:tcPr marL="6247" marR="6247" marT="6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810198"/>
              </p:ext>
            </p:extLst>
          </p:nvPr>
        </p:nvGraphicFramePr>
        <p:xfrm>
          <a:off x="467545" y="332665"/>
          <a:ext cx="8064895" cy="5602776"/>
        </p:xfrm>
        <a:graphic>
          <a:graphicData uri="http://schemas.openxmlformats.org/drawingml/2006/table">
            <a:tbl>
              <a:tblPr/>
              <a:tblGrid>
                <a:gridCol w="2170873"/>
                <a:gridCol w="1110679"/>
                <a:gridCol w="757282"/>
                <a:gridCol w="1110679"/>
                <a:gridCol w="757282"/>
                <a:gridCol w="1110679"/>
                <a:gridCol w="1047421"/>
              </a:tblGrid>
              <a:tr h="25946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Prefeitura Municipal de Maquine - 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46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LEI DE DIRETRIZES ORÇAMENTÁRIAS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46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ANEXO DE METAS FISCAIS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46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EVOLUÇÃO DO PATRIMÔNIO LÍQUIDO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46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46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4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AMF - Demonstrativo IV (LRF, art. 4°, § 2°, inciso III)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R$ 1,00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6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PATRIMÔNIO LÍQUIDO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6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Patrimônio/Capital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3.922.760,06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100,00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3.882.261,32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100,00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6.665.024,00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100,00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946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Reservas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46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Resultado Acumulado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6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3.922.760,06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100,00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3.882.261,32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100,00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6.665.024,00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100,00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6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6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REGIME PREVIDENCIÁRIO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946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PATRIMÔNIO LÍQUIDO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6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Patrimônio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6.696.550,49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100,00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4.227.230,59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100,00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7.241.100,49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100,00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946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Reservas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46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Lucros ou Prejuízos Acumulados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6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6.696.550,49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100,00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4.227.230,59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100,00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7.241.100,49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100,00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191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FONTE: PRONIM PL, 11/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/2014, 13h e 04m.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946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65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611864"/>
              </p:ext>
            </p:extLst>
          </p:nvPr>
        </p:nvGraphicFramePr>
        <p:xfrm>
          <a:off x="827585" y="332661"/>
          <a:ext cx="7416822" cy="5831145"/>
        </p:xfrm>
        <a:graphic>
          <a:graphicData uri="http://schemas.openxmlformats.org/drawingml/2006/table">
            <a:tbl>
              <a:tblPr/>
              <a:tblGrid>
                <a:gridCol w="3347415"/>
                <a:gridCol w="1356469"/>
                <a:gridCol w="1356469"/>
                <a:gridCol w="1356469"/>
              </a:tblGrid>
              <a:tr h="21457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Prefeitura Municipal de Maquine - RS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457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 DE DIRETRIZES ORÇAMENTÁRIAS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457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ANEXO DE METAS FISCAIS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457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ORIGEM E APLICAÇÃO DOS RECURSOS OBTIDOS COM A ALIENAÇÃO DE ATIVOS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457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4574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57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AMF - Demonstrativo V (LRF, art 4º, § 2º, inciso III)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R$ 1,00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RECEITAS REALIZADAS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457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(a)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(b)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(c)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7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RECEITAS DE CAPITAL - ALIENAÇÃO DE ATIVOS (I)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53.220,00 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457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Alienação de Bens Móveis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53.220,00 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57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Alienação de Bens Imóveis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DESPESAS EXECUTADAS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457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(d)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(e)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(f)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7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APLICAÇÃO DOS RECURSOS DA ALIENAÇÃO DE ATIVOS (II)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457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DESPESAS DE CAPITAL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57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Investimentos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57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Inversões Financeiras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57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Amortização da Dívida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57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DESPESAS CORRENTES DO REGIME DE PREVIDÊNCIA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57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Regime Geral de Previdência Social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57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Regime Próprio dos Servidores Públicos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7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SALDO FINANCEIRO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4574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(g)=((Ia-IId)+IIIh)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(h)=((Ib-IIe)+ IIIi)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(i)=(Ic-IIf)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7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VALOR (III)</a:t>
                      </a:r>
                    </a:p>
                  </a:txBody>
                  <a:tcPr marL="8381" marR="8381" marT="83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53.220,00 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53.220,00 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74">
                <a:tc gridSpan="4"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FONTE: PRONIM PL, 11/Jul/2014, 13h e 04m.</a:t>
                      </a:r>
                    </a:p>
                  </a:txBody>
                  <a:tcPr marL="8381" marR="8381" marT="838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4574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37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281941"/>
              </p:ext>
            </p:extLst>
          </p:nvPr>
        </p:nvGraphicFramePr>
        <p:xfrm>
          <a:off x="2339752" y="332656"/>
          <a:ext cx="4116933" cy="6266964"/>
        </p:xfrm>
        <a:graphic>
          <a:graphicData uri="http://schemas.openxmlformats.org/drawingml/2006/table">
            <a:tbl>
              <a:tblPr/>
              <a:tblGrid>
                <a:gridCol w="1630770"/>
                <a:gridCol w="828721"/>
                <a:gridCol w="828721"/>
                <a:gridCol w="828721"/>
              </a:tblGrid>
              <a:tr h="11414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Prefeitura Municipal de Maquine - RS</a:t>
                      </a:r>
                    </a:p>
                  </a:txBody>
                  <a:tcPr marL="5707" marR="5707" marT="57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1414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 DE DIRETRIZES ORÇAMENTÁRIAS</a:t>
                      </a:r>
                    </a:p>
                  </a:txBody>
                  <a:tcPr marL="5707" marR="5707" marT="57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1414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ANEXO DE METAS FISCAIS</a:t>
                      </a:r>
                    </a:p>
                  </a:txBody>
                  <a:tcPr marL="5707" marR="5707" marT="57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1414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RECEITAS E DESPESAS PREVIDENCIÁRIAS DO RPPS</a:t>
                      </a:r>
                    </a:p>
                  </a:txBody>
                  <a:tcPr marL="5707" marR="5707" marT="57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1414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5707" marR="5707" marT="57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14148"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1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AMF - Demonstrativo VI (LRF, art 4º, § 2º, inciso IV, alínea a)</a:t>
                      </a:r>
                    </a:p>
                  </a:txBody>
                  <a:tcPr marL="5707" marR="5707" marT="57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7" marR="5707" marT="57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R$ 1,00</a:t>
                      </a:r>
                    </a:p>
                  </a:txBody>
                  <a:tcPr marL="5707" marR="5707" marT="57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6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RECEITAS</a:t>
                      </a:r>
                    </a:p>
                  </a:txBody>
                  <a:tcPr marL="5707" marR="5707" marT="57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5707" marR="5707" marT="5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51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RECEITAS PREVIDENCIÁRIAS - RPPS (EXCETO INTRA-ORÇAMENTÁRIAS) (I)</a:t>
                      </a:r>
                    </a:p>
                  </a:txBody>
                  <a:tcPr marL="5707" marR="5707" marT="57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1.916.063,87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3.037.597,45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1.667.140,73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4148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RECEITAS CORRENTES</a:t>
                      </a:r>
                    </a:p>
                  </a:txBody>
                  <a:tcPr marL="5707" marR="5707" marT="57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1.918.400,48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3.037.597,45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1.667.140,73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148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Receita de Contribuições dos Segurados</a:t>
                      </a:r>
                    </a:p>
                  </a:txBody>
                  <a:tcPr marL="5707" marR="5707" marT="57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1.068.382,37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1.352.802,00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1.463.959,62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148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Pessoal Civil</a:t>
                      </a:r>
                    </a:p>
                  </a:txBody>
                  <a:tcPr marL="5707" marR="5707" marT="57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1.068.382,37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1.352.802,00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1.463.959,62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148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Pessoal Militar</a:t>
                      </a:r>
                    </a:p>
                  </a:txBody>
                  <a:tcPr marL="5707" marR="5707" marT="57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148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Outras Receitas de Contribuições</a:t>
                      </a:r>
                    </a:p>
                  </a:txBody>
                  <a:tcPr marL="5707" marR="5707" marT="57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106.531,84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148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Receita Patrimonial</a:t>
                      </a:r>
                    </a:p>
                  </a:txBody>
                  <a:tcPr marL="5707" marR="5707" marT="57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850.018,11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1.684.795,45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96.649,27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148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Receita de Serviços</a:t>
                      </a:r>
                    </a:p>
                  </a:txBody>
                  <a:tcPr marL="5707" marR="5707" marT="57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148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Outras Receitas Correntes</a:t>
                      </a:r>
                    </a:p>
                  </a:txBody>
                  <a:tcPr marL="5707" marR="5707" marT="57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148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Compensação Previdenciária do RGPS para o RPPS</a:t>
                      </a:r>
                    </a:p>
                  </a:txBody>
                  <a:tcPr marL="5707" marR="5707" marT="57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148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Outras Receitas Correntes</a:t>
                      </a:r>
                    </a:p>
                  </a:txBody>
                  <a:tcPr marL="5707" marR="5707" marT="57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148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RECEITAS DE CAPITAL</a:t>
                      </a:r>
                    </a:p>
                  </a:txBody>
                  <a:tcPr marL="5707" marR="5707" marT="57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148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Alienação de Bens, Direitos e Ativos</a:t>
                      </a:r>
                    </a:p>
                  </a:txBody>
                  <a:tcPr marL="5707" marR="5707" marT="57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148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Amortização de Empréstimos</a:t>
                      </a:r>
                    </a:p>
                  </a:txBody>
                  <a:tcPr marL="5707" marR="5707" marT="57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148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Outras Receitas de Capital</a:t>
                      </a:r>
                    </a:p>
                  </a:txBody>
                  <a:tcPr marL="5707" marR="5707" marT="57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148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(-) DEDUÇÕES DA RECEITA</a:t>
                      </a:r>
                    </a:p>
                  </a:txBody>
                  <a:tcPr marL="5707" marR="5707" marT="57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2.336,61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051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RECEITAS PREVIDENCIÁRIAS - RPPS (INTRA-ORÇAMENTÁRIAS) (II)</a:t>
                      </a:r>
                    </a:p>
                  </a:txBody>
                  <a:tcPr marL="5707" marR="5707" marT="57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1.068.382,37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1.352.802,00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148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RECEITAS CORRENTES</a:t>
                      </a:r>
                    </a:p>
                  </a:txBody>
                  <a:tcPr marL="5707" marR="5707" marT="57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1.068.382,37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1.352.802,00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148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Receita de Contribuições</a:t>
                      </a:r>
                    </a:p>
                  </a:txBody>
                  <a:tcPr marL="5707" marR="5707" marT="57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1.068.382,37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1.352.802,00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148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Patronal</a:t>
                      </a:r>
                    </a:p>
                  </a:txBody>
                  <a:tcPr marL="5707" marR="5707" marT="57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1.068.382,37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1.352.802,00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148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Pessoal Civil</a:t>
                      </a:r>
                    </a:p>
                  </a:txBody>
                  <a:tcPr marL="5707" marR="5707" marT="57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1.068.382,37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1.352.802,00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148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Pessoal Militar</a:t>
                      </a:r>
                    </a:p>
                  </a:txBody>
                  <a:tcPr marL="5707" marR="5707" marT="57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148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Para Cobertura de Déficit Atuarial</a:t>
                      </a:r>
                    </a:p>
                  </a:txBody>
                  <a:tcPr marL="5707" marR="5707" marT="57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148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Em Regime de Débitos e Parcelamentos</a:t>
                      </a:r>
                    </a:p>
                  </a:txBody>
                  <a:tcPr marL="5707" marR="5707" marT="57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148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Receita Patrimonial</a:t>
                      </a:r>
                    </a:p>
                  </a:txBody>
                  <a:tcPr marL="5707" marR="5707" marT="57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148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Receita de Serviços</a:t>
                      </a:r>
                    </a:p>
                  </a:txBody>
                  <a:tcPr marL="5707" marR="5707" marT="57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148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Outras Receitas Correntes</a:t>
                      </a:r>
                    </a:p>
                  </a:txBody>
                  <a:tcPr marL="5707" marR="5707" marT="57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148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RECEITAS DE CAPITAL</a:t>
                      </a:r>
                    </a:p>
                  </a:txBody>
                  <a:tcPr marL="5707" marR="5707" marT="57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148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(-) DEDUÇÕES DA RECEITA</a:t>
                      </a:r>
                    </a:p>
                  </a:txBody>
                  <a:tcPr marL="5707" marR="5707" marT="57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48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DAS RECEITAS PREVIDENCIARIAS (III) = (I + II)</a:t>
                      </a:r>
                    </a:p>
                  </a:txBody>
                  <a:tcPr marL="5707" marR="5707" marT="57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2.984.446,24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4.390.399,45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1.667.140,73 </a:t>
                      </a:r>
                    </a:p>
                  </a:txBody>
                  <a:tcPr marL="5707" marR="5707" marT="5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55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487180"/>
              </p:ext>
            </p:extLst>
          </p:nvPr>
        </p:nvGraphicFramePr>
        <p:xfrm>
          <a:off x="1136650" y="2182019"/>
          <a:ext cx="6870700" cy="3609975"/>
        </p:xfrm>
        <a:graphic>
          <a:graphicData uri="http://schemas.openxmlformats.org/drawingml/2006/table">
            <a:tbl>
              <a:tblPr/>
              <a:tblGrid>
                <a:gridCol w="2717800"/>
                <a:gridCol w="1384300"/>
                <a:gridCol w="1384300"/>
                <a:gridCol w="1384300"/>
              </a:tblGrid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DESPESAS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DESPESAS PREVIDENCIÁRIAS - RPPS (EXCETO INTRA-ORÇAMENTÁRIAS) (IV)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506.175,33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711.369,98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908.985,62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ADMINISTRAÇÃO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Despesas Correntes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Despesas de Capital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PREVIDÊNCIA SOCIAL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506.175,33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711.369,98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908.985,62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Pessoal Civil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506.069,63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711.362,98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893.731,46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Pessoal Militar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Outras Despesas Previdenciárias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105,70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15.254,16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Compensação Previdenciária do RPPS para o RGPS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Demais Despesas Previdenciárias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105,70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15.254,16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DESPESAS PREVIDENCIÁRIAS - RPPS (INTRA-ORÇAMENTÁRIAS) (V)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ADMINISTRAÇÃO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Despesas Correntes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Despesas de Capital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DAS DESPESAS PREVIDENCIARIAS (VI) = (IV + 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506.175,33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711.369,98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908.985,62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811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934519"/>
              </p:ext>
            </p:extLst>
          </p:nvPr>
        </p:nvGraphicFramePr>
        <p:xfrm>
          <a:off x="1136650" y="2258219"/>
          <a:ext cx="6870700" cy="3333750"/>
        </p:xfrm>
        <a:graphic>
          <a:graphicData uri="http://schemas.openxmlformats.org/drawingml/2006/table">
            <a:tbl>
              <a:tblPr/>
              <a:tblGrid>
                <a:gridCol w="2717800"/>
                <a:gridCol w="1384300"/>
                <a:gridCol w="1384300"/>
                <a:gridCol w="13843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RESULTADO PREVIDENCIARIO (VII) = (III - VI)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2.478.270,91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3.679.029,47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758.155,11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APORTES DE RECURSOS PARA O REGIME PRÓPRIO DE PREVIDÊNCIA DO SERVIDOR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DOS APORTES PARA O RPPS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Plano Financeiro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Recurso para Cobertura de Insuficiências Financeiras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Recursos para Formação de Reserva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Outros Aportes para o RPPS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Plano Previdenciário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Recursos para Cobertura de Déficit Financeiro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Recursos para Cobertura de Déficit Atuarial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Outros Aportes para o RPPS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RESERVA ORÇAMENTÁRIA DO RPPS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271.975,00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BENS E DIREITOS DO RPPS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7.383.419,52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9.747.241,51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10.564.574,32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FONTE: PRONIM PL, 11/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/2014, 13h e 05m.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799304"/>
              </p:ext>
            </p:extLst>
          </p:nvPr>
        </p:nvGraphicFramePr>
        <p:xfrm>
          <a:off x="2267744" y="188640"/>
          <a:ext cx="4317625" cy="6581376"/>
        </p:xfrm>
        <a:graphic>
          <a:graphicData uri="http://schemas.openxmlformats.org/drawingml/2006/table">
            <a:tbl>
              <a:tblPr/>
              <a:tblGrid>
                <a:gridCol w="705248"/>
                <a:gridCol w="339165"/>
                <a:gridCol w="818303"/>
                <a:gridCol w="818303"/>
                <a:gridCol w="818303"/>
                <a:gridCol w="818303"/>
              </a:tblGrid>
              <a:tr h="10776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Projeção Atuarial do RPPS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0776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07761">
                <a:tc gridSpan="6"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07761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AMF - Demonstrativo VI(LRF,art.4º,§2º, inciso IV, alínea a)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R$ 1,00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76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0776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REPASSE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RECEITAS PREVID.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DESPESAS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RESULTADO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SALDO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0776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CONTRIB.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PREVID.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PREVID.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FINANCEIRO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077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PATRONAL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0776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0776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(a)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(b)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(c)=(a-b)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(d) = (d Exerc. Ant.) + (c)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07761"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8" marR="5388" marT="53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77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2.001.252,84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1.209.279,17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791.973,67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11.105.132,47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7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2.864.298,41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1.245.073,03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1.619.225,38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12.724.357,85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7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3.022.756,99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1.364.281,34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1.658.475,65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14.382.833,50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7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3.180.830,49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1.473.164,04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1.707.666,45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16.090.499,95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7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3.334.756,34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1.557.174,39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1.777.581,95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17.868.081,90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7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3.519.874,74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1.729.951,20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1.789.923,54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19.658.005,44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7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3.712.409,07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1.923.736,70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1.788.672,37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21.446.677,81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7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3.937.488,88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2.224.997,26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1.712.491,62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23.159.169,43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7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4.113.824,14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2.377.734,30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1.736.089,84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24.895.259,27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7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4.268.333,74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2.451.703,83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1.816.629,91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26.711.889,18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7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2024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4.414.382,90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2.565.569,03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1.848.813,87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28.560.703,05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7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2025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4.551.057,25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2.645.762,02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1.905.295,23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30.465.998,28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7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2026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4.675.278,60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2.671.720,66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2.003.557,94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32.469.556,22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7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2027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4.871.074,80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2.950.707,50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1.920.367,30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34.389.923,52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7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2028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5.007.925,62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3.034.530,74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1.973.394,88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36.363.318,40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7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2029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5.230.553,35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3.329.016,61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1.901.536,74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38.264.855,14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7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2030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5.406.252,71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3.595.126,28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1.811.126,43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40.075.981,57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7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2031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5.592.136,32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3.950.351,76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1.641.784,56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41.717.766,13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7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2032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5.722.981,27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4.131.876,48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1.591.104,79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43.308.870,92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7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2033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5.801.818,59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4.095.386,79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1.706.431,80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45.015.302,72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7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2034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5.896.056,20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4.095.386,79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1.800.669,41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46.815.972,13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7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2035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6.052.421,44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4.170.687,87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1.881.733,57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48.697.705,70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7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2036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6.210.306,69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4.226.941,30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1.983.365,39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50.681.071,09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7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2037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6.385.882,26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4.338.795,61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2.047.086,65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52.728.157,74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7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2038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6.564.973,15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4.446.715,94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2.118.257,21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54.846.414,95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7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2039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6.682.768,59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4.446.715,94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2.236.052,65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57.082.467,60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7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2040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6.808.124,10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4.446.715,94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2.361.408,16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59.443.875,76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7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2041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6.987.652,79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4.718.201,90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2.269.450,89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61.713.326,65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7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2042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7.191.722,42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5.208.324,62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1.983.397,80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63.696.724,45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7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2043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7.305.691,54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5.274.126,16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2.031.565,38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65.728.289,83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7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2044</a:t>
                      </a:r>
                    </a:p>
                  </a:txBody>
                  <a:tcPr marL="5388" marR="5388" marT="53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7.475.055,27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5.339.266,42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2.135.788,85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67.864.078,68 </a:t>
                      </a:r>
                    </a:p>
                  </a:txBody>
                  <a:tcPr marL="5388" marR="5388" marT="5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300532"/>
              </p:ext>
            </p:extLst>
          </p:nvPr>
        </p:nvGraphicFramePr>
        <p:xfrm>
          <a:off x="2195736" y="260648"/>
          <a:ext cx="4121371" cy="6261332"/>
        </p:xfrm>
        <a:graphic>
          <a:graphicData uri="http://schemas.openxmlformats.org/drawingml/2006/table">
            <a:tbl>
              <a:tblPr/>
              <a:tblGrid>
                <a:gridCol w="673191"/>
                <a:gridCol w="323748"/>
                <a:gridCol w="781108"/>
                <a:gridCol w="781108"/>
                <a:gridCol w="781108"/>
                <a:gridCol w="781108"/>
              </a:tblGrid>
              <a:tr h="10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2045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6.435.138,42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5.422.309,91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1.012.828,51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68.876.907,19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2046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6.473.438,31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5.494.124,35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979.313,96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69.856.221,15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2047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6.503.946,82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5.530.184,83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973.761,99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70.829.983,14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2048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6.543.156,44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5.644.973,63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898.182,81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71.728.165,95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2049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6.575.477,51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5.756.395,37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819.082,14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72.547.248,09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2050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6.593.569,97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5.792.108,42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801.461,55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73.348.709,64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2051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6.682.184,56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5.964.764,02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717.420,54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74.066.130,18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2052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6.760.608,68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6.082.682,92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677.925,76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74.744.055,94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2053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6.831.106,96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6.141.738,10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689.368,86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75.433.424,80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2054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6.840.618,73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6.200.793,27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639.825,46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76.073.250,26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2055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6.846.316,32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6.259.848,44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586.467,88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76.659.718,14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2056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6.845.908,71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6.289.376,03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556.532,68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77.216.250,82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2057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6.845.235,19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6.348.431,21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496.803,98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77.713.054,80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2058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6.841.627,22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6.437.013,97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404.613,25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78.117.668,05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2059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6.828.712,88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6.466.541,55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362.171,33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78.479.839,38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2060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6.813.911,28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6.525.596,73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288.314,55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78.768.153,93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2061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6.793.275,68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6.555.124,31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238.151,37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79.006.305,30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2062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6.769.709,24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6.614.179,49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155.529,75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79.161.835,05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2063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6.740.383,88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6.673.234,66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67.149,22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79.228.984,27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2064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6.772.282,27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6.702.762,25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69.520,02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79.298.504,29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2065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6.804.713,07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6.761.817,42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42.895,65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79.341.399,94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2066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6.835.942,05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6.820.872,60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15.069,45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79.356.469,39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2067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6.865.902,63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6.820.872,60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45.030,03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79.401.499,42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2068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6.898.067,64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6.879.927,77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18.139,87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79.419.639,29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2069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6.929.031,72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6.909.455,36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19.576,36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79.439.215,65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2070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6.960.500,24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6.968.510,53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(8.010,29)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79.431.205,36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2071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6.990.737,69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6.998.038,12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(7.300,43)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79.423.904,93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2072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7.021.447,78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7.027.565,71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(6.117,93)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79.417.787,00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2073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7.052.664,89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7.057.093,29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(4.428,40)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79.413.358,60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2074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7.084.425,56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7.116.148,47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(31.722,91)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79.381.635,69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2075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7.114.996,92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7.145.676,05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(30.679,13)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79.350.956,56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2076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7.146.085,55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7.145.676,05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409,50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79.351.366,06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2077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7.179.500,52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7.175.203,64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4.296,88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79.355.662,94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2078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7.213.616,19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7.204.731,23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8.884,96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79.364.547,90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2079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7.248.481,16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7.234.258,82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14.222,34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79.378.770,24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2080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7.284.147,01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7.234.258,82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49.888,19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79.428.658,43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2081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7.322.440,19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7.263.786,40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58.653,79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79.487.312,22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2082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7.361.753,51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7.293.313,99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68.439,52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79.555.751,74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2083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7.402.155,09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7.293.313,99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108.841,10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79.664.592,84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2084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7.445.488,90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7.352.369,16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93.119,74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79.757.712,58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2085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7.488.394,67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7.381.896,75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106.497,92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79.864.210,50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2086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7.133.304,54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7.381.896,75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(248.592,21)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79.615.618,29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2087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7.158.002,79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7.381.896,75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(223.893,96)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79.391.724,33 </a:t>
                      </a:r>
                    </a:p>
                  </a:txBody>
                  <a:tcPr marL="5143" marR="5143" marT="5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63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Nota: Projeção atuarial elaborada em 03/07/2014</a:t>
                      </a:r>
                    </a:p>
                  </a:txBody>
                  <a:tcPr marL="5143" marR="5143" marT="5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48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Audiência Pública </a:t>
            </a:r>
            <a:endParaRPr lang="pt-BR" dirty="0"/>
          </a:p>
        </p:txBody>
      </p:sp>
      <p:sp>
        <p:nvSpPr>
          <p:cNvPr id="4" name="Text Box 7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 eaLnBrk="1" hangingPunct="1">
              <a:lnSpc>
                <a:spcPct val="90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/>
              <a:t>Art. 48 da Lei de Responsabilidade Fiscal</a:t>
            </a:r>
          </a:p>
          <a:p>
            <a:pPr algn="ctr" eaLnBrk="1" hangingPunct="1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 b="1" dirty="0" smtClean="0"/>
          </a:p>
          <a:p>
            <a:pPr algn="just" eaLnBrk="1" hangingPunct="1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/>
              <a:t>Art. 48</a:t>
            </a:r>
            <a:r>
              <a:rPr lang="pt-BR" sz="2800" dirty="0" smtClean="0"/>
              <a:t>. São instrumentos de transparência da gestão fiscal, aos quais será dada ampla divulgação, inclusive em meios eletrônicos de acesso público: os planos, orçamentos e leis de diretrizes orçamentárias; as prestações de contas e o respectivo parecer prévio; o Relatório Resumido da Execução Orçamentária e o Relatório de Gestão Fiscal; e as versões simplificadas desses documentos. </a:t>
            </a:r>
            <a:endParaRPr lang="pt-BR" sz="2800" b="1" dirty="0" smtClean="0"/>
          </a:p>
          <a:p>
            <a:pPr algn="ctr" eaLnBrk="1" hangingPunct="1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19767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233196"/>
              </p:ext>
            </p:extLst>
          </p:nvPr>
        </p:nvGraphicFramePr>
        <p:xfrm>
          <a:off x="1352550" y="2243931"/>
          <a:ext cx="6438900" cy="3545205"/>
        </p:xfrm>
        <a:graphic>
          <a:graphicData uri="http://schemas.openxmlformats.org/drawingml/2006/table">
            <a:tbl>
              <a:tblPr/>
              <a:tblGrid>
                <a:gridCol w="3720253"/>
                <a:gridCol w="2718647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ANEXO DE METAS FISCAIS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MARGEM DE EXPANSÃO DAS DESPESAS OBRIGATÓRIAS DE CARÁTER CONTINUADO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AMF - Demonstrativo 8 (LRF, art. 4°, § 2°, inciso 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Previsto 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Aumento Permanente da Receita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525.000,00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(-) Transferências Constitucionais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(-) Transferências ao FUNDEB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Saldo Final do Aumento Permanente de Receita (I)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525.000,00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Redução Permanente da Despesa(II)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Margem Bruta (III) = (I + II)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525.000,00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Saldo Utilizado da Margem Bruta (IV)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Novas DOCC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Novas DOCC geradas por PPP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Margem Líquida de Expansão de DOCC (V) = (III-IV)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525.000,00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FONTE: PRONIM PL, 11/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/2014, 13h e 06m.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1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800004"/>
              </p:ext>
            </p:extLst>
          </p:nvPr>
        </p:nvGraphicFramePr>
        <p:xfrm>
          <a:off x="1403648" y="908720"/>
          <a:ext cx="6404082" cy="5031356"/>
        </p:xfrm>
        <a:graphic>
          <a:graphicData uri="http://schemas.openxmlformats.org/drawingml/2006/table">
            <a:tbl>
              <a:tblPr/>
              <a:tblGrid>
                <a:gridCol w="2085945"/>
                <a:gridCol w="1116096"/>
                <a:gridCol w="2085945"/>
                <a:gridCol w="1116096"/>
              </a:tblGrid>
              <a:tr h="15394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ANEXO DE RISCOS FISCAIS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394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DEMONSTRATIVO DE RISCOS FISCAIS E PROVIDÊNCIAS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394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2015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3944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94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ARF(LRF, art 4º, § 3º)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R$ 1,00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4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394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PASSIVOS CONTINGENTES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PROVIDÊNCIAS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3944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4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39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Descrição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Valor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Descrição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Valor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944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05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Aumento de salário que possa gerar impacto na despesa com pessoal.</a:t>
                      </a:r>
                    </a:p>
                  </a:txBody>
                  <a:tcPr marL="7697" marR="7697" marT="7697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89.040,00 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abertura de credito adicional a partir de reserva de contingencia.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89.040,00 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3944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05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Condenaçóes judiciais</a:t>
                      </a:r>
                    </a:p>
                  </a:txBody>
                  <a:tcPr marL="7697" marR="7697" marT="7697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11.130,00 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abertura de creditos adicionais a partir da reserva de contingencia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11.130,00 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3944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4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epidemia , enchentes e demais situações</a:t>
                      </a:r>
                    </a:p>
                  </a:txBody>
                  <a:tcPr marL="7697" marR="7697" marT="7697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11.130,00 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abertura de creditos adicionais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11.130,00 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3944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4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394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SUBTOTAL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111.300,00 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SUBTOTAL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111.300,00 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94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44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3944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4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394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111.300,00 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111.300,00 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94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44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3944">
                <a:tc gridSpan="4"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FONTE: PRONIM PL, 11/Jul/2014, 13h e 01m.</a:t>
                      </a:r>
                    </a:p>
                  </a:txBody>
                  <a:tcPr marL="7697" marR="7697" marT="769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3944">
                <a:tc gridSpan="4">
                  <a:txBody>
                    <a:bodyPr/>
                    <a:lstStyle/>
                    <a:p>
                      <a:pPr algn="l" fontAlgn="t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74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rminal2\Desktop\MAQUINE LDO 2015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54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pt-BR" sz="54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pt-BR" sz="54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pt-BR" sz="54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pt-BR" sz="5400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pt-BR" sz="54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pt-BR" sz="54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pt-BR" sz="54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pt-BR" sz="5400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pt-BR" sz="54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pt-BR" sz="54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pt-BR" sz="54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pt-BR" sz="5400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pt-BR" sz="54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pt-BR" sz="5400" b="1" i="1" dirty="0" smtClean="0">
                <a:solidFill>
                  <a:schemeClr val="bg1"/>
                </a:solidFill>
                <a:cs typeface="Aharoni" pitchFamily="2" charset="-79"/>
              </a:rPr>
              <a:t>Proposta de Programa Setorial</a:t>
            </a:r>
            <a:br>
              <a:rPr lang="pt-BR" sz="5400" b="1" i="1" dirty="0" smtClean="0">
                <a:solidFill>
                  <a:schemeClr val="bg1"/>
                </a:solidFill>
                <a:cs typeface="Aharoni" pitchFamily="2" charset="-79"/>
              </a:rPr>
            </a:br>
            <a:r>
              <a:rPr lang="pt-BR" sz="5400" b="1" i="1" dirty="0" smtClean="0">
                <a:solidFill>
                  <a:schemeClr val="bg1"/>
                </a:solidFill>
                <a:cs typeface="Aharoni" pitchFamily="2" charset="-79"/>
              </a:rPr>
              <a:t/>
            </a:r>
            <a:br>
              <a:rPr lang="pt-BR" sz="5400" b="1" i="1" dirty="0" smtClean="0">
                <a:solidFill>
                  <a:schemeClr val="bg1"/>
                </a:solidFill>
                <a:cs typeface="Aharoni" pitchFamily="2" charset="-79"/>
              </a:rPr>
            </a:br>
            <a:r>
              <a:rPr lang="pt-BR" sz="5400" b="1" i="1" dirty="0">
                <a:solidFill>
                  <a:schemeClr val="bg1"/>
                </a:solidFill>
                <a:cs typeface="Aharoni" pitchFamily="2" charset="-79"/>
              </a:rPr>
              <a:t/>
            </a:r>
            <a:br>
              <a:rPr lang="pt-BR" sz="5400" b="1" i="1" dirty="0">
                <a:solidFill>
                  <a:schemeClr val="bg1"/>
                </a:solidFill>
                <a:cs typeface="Aharoni" pitchFamily="2" charset="-79"/>
              </a:rPr>
            </a:br>
            <a:r>
              <a:rPr lang="pt-BR" sz="5400" b="1" i="1" dirty="0" smtClean="0">
                <a:solidFill>
                  <a:schemeClr val="bg1"/>
                </a:solidFill>
                <a:cs typeface="Aharoni" pitchFamily="2" charset="-79"/>
              </a:rPr>
              <a:t> </a:t>
            </a:r>
            <a:r>
              <a:rPr lang="pt-BR" sz="5400" b="1" i="1" dirty="0" smtClean="0">
                <a:solidFill>
                  <a:srgbClr val="FF0000"/>
                </a:solidFill>
                <a:latin typeface="Algerian" pitchFamily="82" charset="0"/>
                <a:cs typeface="Aharoni" pitchFamily="2" charset="-79"/>
              </a:rPr>
              <a:t>Identificação das Ações </a:t>
            </a:r>
            <a:endParaRPr lang="pt-BR" sz="5400" b="1" i="1" dirty="0">
              <a:solidFill>
                <a:srgbClr val="FF0000"/>
              </a:solidFill>
              <a:latin typeface="Algerian" pitchFamily="82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5847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Câmara de Vereadores 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687888"/>
              </p:ext>
            </p:extLst>
          </p:nvPr>
        </p:nvGraphicFramePr>
        <p:xfrm>
          <a:off x="457200" y="2427745"/>
          <a:ext cx="8229600" cy="3802125"/>
        </p:xfrm>
        <a:graphic>
          <a:graphicData uri="http://schemas.openxmlformats.org/drawingml/2006/table">
            <a:tbl>
              <a:tblPr/>
              <a:tblGrid>
                <a:gridCol w="1879338"/>
                <a:gridCol w="1874339"/>
                <a:gridCol w="299894"/>
                <a:gridCol w="1087117"/>
                <a:gridCol w="824710"/>
                <a:gridCol w="299894"/>
                <a:gridCol w="982154"/>
                <a:gridCol w="982154"/>
              </a:tblGrid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8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CÂMARA MUNICIPAL DE MAQUINE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01.01 - CAMARA MUNICIPA DE MAQUINE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2001 - ADMINISTRACAO DO PODER LEGISLATIVO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7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3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8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2.001 - ADMINISTRACAO DO PODER LEGISLATIVO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CAMARA MUNICIPA DE MAQUINE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952.500,00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90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2.124 - MANUTENÇÃO E CONSERVAÇÃO DO PREDIO DA CAMARA MUNICIPAL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CAMARA MUNICIPA DE MAQUINE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CONTRUÇÃO E MANUTENÇÃO DE PREDIOS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45.000,00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997.500,00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4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Gabinete do Prefeito 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335706"/>
              </p:ext>
            </p:extLst>
          </p:nvPr>
        </p:nvGraphicFramePr>
        <p:xfrm>
          <a:off x="457200" y="1876191"/>
          <a:ext cx="8229600" cy="4877621"/>
        </p:xfrm>
        <a:graphic>
          <a:graphicData uri="http://schemas.openxmlformats.org/drawingml/2006/table">
            <a:tbl>
              <a:tblPr/>
              <a:tblGrid>
                <a:gridCol w="1879338"/>
                <a:gridCol w="1874339"/>
                <a:gridCol w="299894"/>
                <a:gridCol w="1087117"/>
                <a:gridCol w="824710"/>
                <a:gridCol w="299894"/>
                <a:gridCol w="982154"/>
                <a:gridCol w="982154"/>
              </a:tblGrid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8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02.01 - GABINETE DO PREFEITO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2003 - ADMINISTRAÇÃO DO GABINETE DO PREFEITO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7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3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9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2.003 - ADMINISTRAÇÃO DO GABINETE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GABINETE DO PREFEITO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483.000,00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483.000,00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8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02.02 - FUNDO MUNICIPAL DE DEFESA CIVIL - FMDC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2112 - PROGRAMA MUNICIPAL DE DEFESA CIVIL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7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3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7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2.109 - PROGRAMA MUNICIPAL DE DEFESA CIVIL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FUNDO MUNICIPAL DE DEFESA CIVIL - FMDC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ATENDIMENTO A MUNICIPES 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5.250,00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5.250,00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50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Secretaria Mun.de Administração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760022"/>
              </p:ext>
            </p:extLst>
          </p:nvPr>
        </p:nvGraphicFramePr>
        <p:xfrm>
          <a:off x="457200" y="2631736"/>
          <a:ext cx="8229600" cy="3724503"/>
        </p:xfrm>
        <a:graphic>
          <a:graphicData uri="http://schemas.openxmlformats.org/drawingml/2006/table">
            <a:tbl>
              <a:tblPr/>
              <a:tblGrid>
                <a:gridCol w="1879338"/>
                <a:gridCol w="1874339"/>
                <a:gridCol w="299894"/>
                <a:gridCol w="1087117"/>
                <a:gridCol w="824710"/>
                <a:gridCol w="299894"/>
                <a:gridCol w="982154"/>
                <a:gridCol w="982154"/>
              </a:tblGrid>
              <a:tr h="149811">
                <a:tc gridSpan="8"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8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03.01 - SEC. DA ADMIN. ORGÃOS SUBORDINADOS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2004 - MANUTENÇAO DA SECRETARIA MUN. DE ADMINISTRAÇÃO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7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3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33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2.004 - MANUTENCAO DA SEC. DE ADMINISTRACAO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SEC. DA ADMIN. ORGÃOS SUBORDINADOS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434.977,60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434.977,60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75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Secretaria </a:t>
            </a:r>
            <a:r>
              <a:rPr lang="pt-BR" dirty="0" err="1" smtClean="0"/>
              <a:t>Mun.da</a:t>
            </a:r>
            <a:r>
              <a:rPr lang="pt-BR" dirty="0" smtClean="0"/>
              <a:t> Fazenda 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558015"/>
              </p:ext>
            </p:extLst>
          </p:nvPr>
        </p:nvGraphicFramePr>
        <p:xfrm>
          <a:off x="457200" y="2736604"/>
          <a:ext cx="8229600" cy="3326487"/>
        </p:xfrm>
        <a:graphic>
          <a:graphicData uri="http://schemas.openxmlformats.org/drawingml/2006/table">
            <a:tbl>
              <a:tblPr/>
              <a:tblGrid>
                <a:gridCol w="1879338"/>
                <a:gridCol w="1874339"/>
                <a:gridCol w="299894"/>
                <a:gridCol w="1087117"/>
                <a:gridCol w="824710"/>
                <a:gridCol w="299894"/>
                <a:gridCol w="982154"/>
                <a:gridCol w="982154"/>
              </a:tblGrid>
              <a:tr h="149811">
                <a:tc gridSpan="8"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8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04.01 - SEC. FAZENDA - ORGÃOS SUBORDINADOS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2005 - ADMINISTRAÇÃO DA SECRETARIA MUN. DA FAZENDA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7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3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2.005 - MANUTENCAO DA SEC. DA FAZENDA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SEC. FAZENDA - ORGÃOS SUBORDINADOS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525.000,00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525.000,00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0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Secretaria Mun.de Agricultura 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248298"/>
              </p:ext>
            </p:extLst>
          </p:nvPr>
        </p:nvGraphicFramePr>
        <p:xfrm>
          <a:off x="539552" y="1556792"/>
          <a:ext cx="8229600" cy="4829181"/>
        </p:xfrm>
        <a:graphic>
          <a:graphicData uri="http://schemas.openxmlformats.org/drawingml/2006/table">
            <a:tbl>
              <a:tblPr/>
              <a:tblGrid>
                <a:gridCol w="1879338"/>
                <a:gridCol w="1874339"/>
                <a:gridCol w="299894"/>
                <a:gridCol w="1087117"/>
                <a:gridCol w="824710"/>
                <a:gridCol w="299894"/>
                <a:gridCol w="982154"/>
                <a:gridCol w="982154"/>
              </a:tblGrid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8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05.01 - SEC. AGRICULTURA - ORGÃOS SUBORDINADOS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0073 - DESENVOLVIMENTO DA PRODUCAO VEGETAL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7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3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8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2.008 - PARCERIAS COM OS PRODUTORES RURAIS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SEC. AGRICULTURA - ORGÃOS SUBORDINADOS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18.900,00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18.900,00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8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05.01 - SEC. AGRICULTURA - ORGÃOS SUBORDINADOS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0077 - DESENVOLVER A PRODUCAO ANIMAL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7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3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4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2.009 - DESENVOLVER A PROD. ANIMAL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SEC. AGRICULTURA - ORGÃOS SUBORDINADOS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4.410,00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4.410,00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7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2308309"/>
              </p:ext>
            </p:extLst>
          </p:nvPr>
        </p:nvGraphicFramePr>
        <p:xfrm>
          <a:off x="611560" y="404664"/>
          <a:ext cx="7920553" cy="5898956"/>
        </p:xfrm>
        <a:graphic>
          <a:graphicData uri="http://schemas.openxmlformats.org/drawingml/2006/table">
            <a:tbl>
              <a:tblPr/>
              <a:tblGrid>
                <a:gridCol w="1808763"/>
                <a:gridCol w="1803952"/>
                <a:gridCol w="288632"/>
                <a:gridCol w="1046292"/>
                <a:gridCol w="793740"/>
                <a:gridCol w="288632"/>
                <a:gridCol w="945271"/>
                <a:gridCol w="945271"/>
              </a:tblGrid>
              <a:tr h="14418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209" marR="7209" marT="7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41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209" marR="7209" marT="7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209" marR="7209" marT="7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209" marR="7209" marT="7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209" marR="7209" marT="7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18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209" marR="7209" marT="72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1859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05.01 - SEC. AGRICULTURA - ORGÃOS SUBORDINADOS</a:t>
                      </a:r>
                    </a:p>
                  </a:txBody>
                  <a:tcPr marL="7209" marR="7209" marT="72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1859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1018 - PROGRAMA CONVENIOS E AUXILIOS</a:t>
                      </a:r>
                    </a:p>
                  </a:txBody>
                  <a:tcPr marL="7209" marR="7209" marT="72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13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209" marR="7209" marT="7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209" marR="7209" marT="7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209" marR="7209" marT="7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209" marR="7209" marT="72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209" marR="7209" marT="72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209" marR="7209" marT="72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209" marR="7209" marT="72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139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209" marR="7209" marT="72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209" marR="7209" marT="72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209" marR="7209" marT="72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209" marR="7209" marT="72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1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1.002 - CONVENIOS E AUXILIOS</a:t>
                      </a:r>
                    </a:p>
                  </a:txBody>
                  <a:tcPr marL="7209" marR="7209" marT="7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SEC. AGRICULTURA - ORGÃOS SUBORDINADOS</a:t>
                      </a:r>
                    </a:p>
                  </a:txBody>
                  <a:tcPr marL="7209" marR="7209" marT="7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7209" marR="7209" marT="7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POPULAÇÃO DO MUNICIPIO E SERVIDORES</a:t>
                      </a:r>
                    </a:p>
                  </a:txBody>
                  <a:tcPr marL="7209" marR="7209" marT="7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209" marR="7209" marT="7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209" marR="7209" marT="72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47.512,50 </a:t>
                      </a:r>
                    </a:p>
                  </a:txBody>
                  <a:tcPr marL="7209" marR="7209" marT="72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85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209" marR="7209" marT="72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47.512,50 </a:t>
                      </a:r>
                    </a:p>
                  </a:txBody>
                  <a:tcPr marL="7209" marR="7209" marT="72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85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9" marR="7209" marT="72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9" marR="7209" marT="72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9" marR="7209" marT="72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9" marR="7209" marT="72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9" marR="7209" marT="72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9" marR="7209" marT="72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9" marR="7209" marT="72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9" marR="7209" marT="72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418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209" marR="7209" marT="7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41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209" marR="7209" marT="7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209" marR="7209" marT="7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209" marR="7209" marT="7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209" marR="7209" marT="7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18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209" marR="7209" marT="72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1859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05.01 - SEC. AGRICULTURA - ORGÃOS SUBORDINADOS</a:t>
                      </a:r>
                    </a:p>
                  </a:txBody>
                  <a:tcPr marL="7209" marR="7209" marT="72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1859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2006 - MANUTENCAO DA SEC. DE AGRICULTURA</a:t>
                      </a:r>
                    </a:p>
                  </a:txBody>
                  <a:tcPr marL="7209" marR="7209" marT="72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13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209" marR="7209" marT="7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209" marR="7209" marT="7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209" marR="7209" marT="7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209" marR="7209" marT="72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209" marR="7209" marT="72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209" marR="7209" marT="72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209" marR="7209" marT="72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139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209" marR="7209" marT="72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209" marR="7209" marT="72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209" marR="7209" marT="72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209" marR="7209" marT="72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5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2.006 - ADMINISTRACAO E MANUTENCAO DA SEC. DA AGRICULTURA</a:t>
                      </a:r>
                    </a:p>
                  </a:txBody>
                  <a:tcPr marL="7209" marR="7209" marT="7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SEC. AGRICULTURA - ORGÃOS SUBORDINADOS</a:t>
                      </a:r>
                    </a:p>
                  </a:txBody>
                  <a:tcPr marL="7209" marR="7209" marT="7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209" marR="7209" marT="7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209" marR="7209" marT="7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209" marR="7209" marT="7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209" marR="7209" marT="72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312.900,00 </a:t>
                      </a:r>
                    </a:p>
                  </a:txBody>
                  <a:tcPr marL="7209" marR="7209" marT="72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36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2.079 - CALENDARIO DE EVENTOS DO MUNICIPIO</a:t>
                      </a:r>
                    </a:p>
                  </a:txBody>
                  <a:tcPr marL="7209" marR="7209" marT="7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SEC. AGRICULTURA - ORGÃOS SUBORDINADOS</a:t>
                      </a:r>
                    </a:p>
                  </a:txBody>
                  <a:tcPr marL="7209" marR="7209" marT="7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209" marR="7209" marT="7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209" marR="7209" marT="7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209" marR="7209" marT="7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209" marR="7209" marT="72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105.000,00 </a:t>
                      </a:r>
                    </a:p>
                  </a:txBody>
                  <a:tcPr marL="7209" marR="7209" marT="72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85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209" marR="7209" marT="72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417.900,00 </a:t>
                      </a:r>
                    </a:p>
                  </a:txBody>
                  <a:tcPr marL="7209" marR="7209" marT="72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85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9" marR="7209" marT="72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9" marR="7209" marT="72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9" marR="7209" marT="72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9" marR="7209" marT="72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9" marR="7209" marT="72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9" marR="7209" marT="72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9" marR="7209" marT="72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9" marR="7209" marT="72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13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755037"/>
              </p:ext>
            </p:extLst>
          </p:nvPr>
        </p:nvGraphicFramePr>
        <p:xfrm>
          <a:off x="395536" y="332656"/>
          <a:ext cx="8229600" cy="5236056"/>
        </p:xfrm>
        <a:graphic>
          <a:graphicData uri="http://schemas.openxmlformats.org/drawingml/2006/table">
            <a:tbl>
              <a:tblPr/>
              <a:tblGrid>
                <a:gridCol w="1879338"/>
                <a:gridCol w="1874339"/>
                <a:gridCol w="299894"/>
                <a:gridCol w="1087117"/>
                <a:gridCol w="824710"/>
                <a:gridCol w="299894"/>
                <a:gridCol w="982154"/>
                <a:gridCol w="982154"/>
              </a:tblGrid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8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05.01 - SEC. AGRICULTURA - ORGÃOS SUBORDINADOS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2011 - ASSISTENCIA  AO PRODUTOR RURAL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7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3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7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2.010 - ASSISTENCIA TECNICA AO PRODUTOR AGRICOLA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SEC. AGRICULTURA - ORGÃOS SUBORDINADOS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21.000,00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8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2.011 - ASSISTENCIA TECNICA AO PRODUTOR RURAL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SEC. AGRICULTURA - ORGÃOS SUBORDINADOS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199.552,50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220.552,50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8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05.01 - SEC. AGRICULTURA - ORGÃOS SUBORDINADOS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2084 - PATRULHA AGRICOLA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7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3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9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2.086 - PRORAMA PATRULHA AGRICULA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SEC. AGRICULTURA - ORGÃOS SUBORDINADOS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63.000,00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63.000,00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1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2"/>
                </a:solidFill>
              </a:rPr>
              <a:t>Lei de Diretrizes Orçamentárias </a:t>
            </a:r>
            <a:endParaRPr lang="pt-BR" dirty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pt-BR" sz="7200" dirty="0" smtClean="0">
              <a:solidFill>
                <a:schemeClr val="bg2"/>
              </a:solidFill>
            </a:endParaRPr>
          </a:p>
          <a:p>
            <a:pPr algn="ctr"/>
            <a:r>
              <a:rPr lang="pt-BR" sz="7200" dirty="0" smtClean="0">
                <a:solidFill>
                  <a:schemeClr val="bg2"/>
                </a:solidFill>
              </a:rPr>
              <a:t>Peças de Planejamento </a:t>
            </a:r>
            <a:endParaRPr lang="pt-BR" sz="7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1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780141"/>
              </p:ext>
            </p:extLst>
          </p:nvPr>
        </p:nvGraphicFramePr>
        <p:xfrm>
          <a:off x="395536" y="272507"/>
          <a:ext cx="8229600" cy="6565602"/>
        </p:xfrm>
        <a:graphic>
          <a:graphicData uri="http://schemas.openxmlformats.org/drawingml/2006/table">
            <a:tbl>
              <a:tblPr/>
              <a:tblGrid>
                <a:gridCol w="1879338"/>
                <a:gridCol w="1874339"/>
                <a:gridCol w="299894"/>
                <a:gridCol w="1087117"/>
                <a:gridCol w="824710"/>
                <a:gridCol w="299894"/>
                <a:gridCol w="982154"/>
                <a:gridCol w="982154"/>
              </a:tblGrid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8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05.03 - DEPARTAMENTO DE MEIO AMBIENTE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2007 - MANUTENCAO DO DPTO. DE MEIO AMBIENTE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7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3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3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2.007 - MANUTENCAO DO DPTO. DE MEIO AMBIENTE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DEPARTAMENTO DE MEIO AMBIENTE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94.500,00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94.500,00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8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05.04 - FUNDO MUNICIPAL DE MEIO AMBIENTE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2118 - FUNDO MUNICIPAL DE MEIO AMBIENTE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7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3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29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2.122 - FUNDO MUNICIPAL DE MEIO AMBIENTE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FUNDO MUNICIPAL DE MEIO AMBIENTE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ATENDIMENTO A MUNICIPES 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21.000,00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21.000,00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94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Secretaria Mun. de Educação e Desporto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905008"/>
              </p:ext>
            </p:extLst>
          </p:nvPr>
        </p:nvGraphicFramePr>
        <p:xfrm>
          <a:off x="672593" y="1600200"/>
          <a:ext cx="7798814" cy="5194847"/>
        </p:xfrm>
        <a:graphic>
          <a:graphicData uri="http://schemas.openxmlformats.org/drawingml/2006/table">
            <a:tbl>
              <a:tblPr/>
              <a:tblGrid>
                <a:gridCol w="1780962"/>
                <a:gridCol w="1776225"/>
                <a:gridCol w="284196"/>
                <a:gridCol w="1030211"/>
                <a:gridCol w="781540"/>
                <a:gridCol w="284196"/>
                <a:gridCol w="930742"/>
                <a:gridCol w="930742"/>
              </a:tblGrid>
              <a:tr h="141969">
                <a:tc gridSpan="8"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1969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19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1969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8756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06.01 - SEC. MUN. DA EDUC. CULTURA E DESPORTO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8756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2013 - MANUT. E DES. DO ENS. FUNDAMENTAL - MDE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0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098" marR="7098" marT="7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098" marR="7098" marT="7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098" marR="7098" marT="7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906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5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2.013 - MANUT. E DES. DO ENSINO FUNDAMENTAL</a:t>
                      </a:r>
                    </a:p>
                  </a:txBody>
                  <a:tcPr marL="7098" marR="7098" marT="7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SEC. MUN. DA EDUC. CULTURA E DESPORTO</a:t>
                      </a:r>
                    </a:p>
                  </a:txBody>
                  <a:tcPr marL="7098" marR="7098" marT="7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098" marR="7098" marT="7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098" marR="7098" marT="7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098" marR="7098" marT="7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2.324.467,69 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6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2.130 - PROG DE CESTAS BASICAS AOS SERVIDORES - EDUCAÇÃO</a:t>
                      </a:r>
                    </a:p>
                  </a:txBody>
                  <a:tcPr marL="7098" marR="7098" marT="7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SEC. MUN. DA EDUC. CULTURA E DESPORTO</a:t>
                      </a:r>
                    </a:p>
                  </a:txBody>
                  <a:tcPr marL="7098" marR="7098" marT="7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098" marR="7098" marT="7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098" marR="7098" marT="7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098" marR="7098" marT="7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46.830,00 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969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2.371.297,69 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969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1969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19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1969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8756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06.01 - SEC. MUN. DA EDUC. CULTURA E DESPORTO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8756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2014 - MANUTENCAO DAS CRECHES MUNICIPAIS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0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098" marR="7098" marT="7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098" marR="7098" marT="7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098" marR="7098" marT="7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906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7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2.014 - MANUT. DAS CRECHES MUNICIPAIS</a:t>
                      </a:r>
                    </a:p>
                  </a:txBody>
                  <a:tcPr marL="7098" marR="7098" marT="7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SEC. MUN. DA EDUC. CULTURA E DESPORTO</a:t>
                      </a:r>
                    </a:p>
                  </a:txBody>
                  <a:tcPr marL="7098" marR="7098" marT="7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098" marR="7098" marT="7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098" marR="7098" marT="7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098" marR="7098" marT="7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840.000,00 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969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840.000,00 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969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09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875792"/>
              </p:ext>
            </p:extLst>
          </p:nvPr>
        </p:nvGraphicFramePr>
        <p:xfrm>
          <a:off x="683568" y="260648"/>
          <a:ext cx="7398856" cy="5267990"/>
        </p:xfrm>
        <a:graphic>
          <a:graphicData uri="http://schemas.openxmlformats.org/drawingml/2006/table">
            <a:tbl>
              <a:tblPr/>
              <a:tblGrid>
                <a:gridCol w="1689626"/>
                <a:gridCol w="1685132"/>
                <a:gridCol w="269621"/>
                <a:gridCol w="977377"/>
                <a:gridCol w="741459"/>
                <a:gridCol w="269621"/>
                <a:gridCol w="883010"/>
                <a:gridCol w="883010"/>
              </a:tblGrid>
              <a:tr h="134688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6734" marR="6734" marT="6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34688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6734" marR="6734" marT="6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6734" marR="6734" marT="6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6734" marR="6734" marT="6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6734" marR="6734" marT="6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688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8563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06.01 - SEC. MUN. DA EDUC. CULTURA E DESPORTO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8563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2111 - PROGRAMA AUXILIO FINANCEIRO A PESSOA FISICA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14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6734" marR="6734" marT="6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6734" marR="6734" marT="6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6734" marR="6734" marT="6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142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2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1.092 - AUXILIO FINANCEIRO A PESSOAS  FISICAS</a:t>
                      </a:r>
                    </a:p>
                  </a:txBody>
                  <a:tcPr marL="6734" marR="6734" marT="6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SEC. MUN. DA EDUC. CULTURA E DESPORTO</a:t>
                      </a:r>
                    </a:p>
                  </a:txBody>
                  <a:tcPr marL="6734" marR="6734" marT="6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6734" marR="6734" marT="6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ATENDIMENTO A MUNICIPES </a:t>
                      </a:r>
                    </a:p>
                  </a:txBody>
                  <a:tcPr marL="6734" marR="6734" marT="6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6734" marR="6734" marT="6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100,00 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88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100,00 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88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4" marR="6734" marT="6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4" marR="6734" marT="6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4" marR="6734" marT="6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4" marR="6734" marT="6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4" marR="6734" marT="6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4" marR="6734" marT="6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4" marR="6734" marT="6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4" marR="6734" marT="6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4688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6734" marR="6734" marT="6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34688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6734" marR="6734" marT="6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6734" marR="6734" marT="6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6734" marR="6734" marT="6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6734" marR="6734" marT="6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688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8563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06.01 - SEC. MUN. DA EDUC. CULTURA E DESPORTO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8563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2120 - PROGRAMA ALIMENTAÇÃO ESCOLAR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14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6734" marR="6734" marT="6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6734" marR="6734" marT="6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6734" marR="6734" marT="6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142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50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2.133 - PROGRAMA ALIMENTAÇÃO ESCOLAR - EDUCAÇÃO INFANTIL</a:t>
                      </a:r>
                    </a:p>
                  </a:txBody>
                  <a:tcPr marL="6734" marR="6734" marT="6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SEC. MUN. DA EDUC. CULTURA E DESPORTO</a:t>
                      </a:r>
                    </a:p>
                  </a:txBody>
                  <a:tcPr marL="6734" marR="6734" marT="6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6734" marR="6734" marT="6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ATENDIMENTO A MUNICIPES </a:t>
                      </a:r>
                    </a:p>
                  </a:txBody>
                  <a:tcPr marL="6734" marR="6734" marT="6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6734" marR="6734" marT="6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30.000,00 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3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2.134 - PROGRAMA ALIMENTAÇÃO ESCOLAR  - ENSINO FUNDAMNETAL</a:t>
                      </a:r>
                    </a:p>
                  </a:txBody>
                  <a:tcPr marL="6734" marR="6734" marT="6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SEC. MUN. DA EDUC. CULTURA E DESPORTO</a:t>
                      </a:r>
                    </a:p>
                  </a:txBody>
                  <a:tcPr marL="6734" marR="6734" marT="6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6734" marR="6734" marT="6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ATENDIMENTO A MUNICIPES </a:t>
                      </a:r>
                    </a:p>
                  </a:txBody>
                  <a:tcPr marL="6734" marR="6734" marT="6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6734" marR="6734" marT="6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20.000,00 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88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50.000,00 </a:t>
                      </a:r>
                    </a:p>
                  </a:txBody>
                  <a:tcPr marL="6734" marR="6734" marT="67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88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4" marR="6734" marT="6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4" marR="6734" marT="6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4" marR="6734" marT="6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4" marR="6734" marT="6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4" marR="6734" marT="6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4" marR="6734" marT="6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4" marR="6734" marT="6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4" marR="6734" marT="67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5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457200" y="2931358"/>
          <a:ext cx="8229600" cy="1863646"/>
        </p:xfrm>
        <a:graphic>
          <a:graphicData uri="http://schemas.openxmlformats.org/drawingml/2006/table">
            <a:tbl>
              <a:tblPr/>
              <a:tblGrid>
                <a:gridCol w="1879338"/>
                <a:gridCol w="1874339"/>
                <a:gridCol w="299894"/>
                <a:gridCol w="1087117"/>
                <a:gridCol w="824710"/>
                <a:gridCol w="299894"/>
                <a:gridCol w="982154"/>
                <a:gridCol w="982154"/>
              </a:tblGrid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8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06.03 - DESPORTO E LAZER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2015 - MANUTENCAO DO DEPARTAMENTO DE DESPORTO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7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3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5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2.023 - DESPORTO COMUNITARIO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DESPORTO E LAZER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63.000,00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63.000,00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8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24594"/>
              </p:ext>
            </p:extLst>
          </p:nvPr>
        </p:nvGraphicFramePr>
        <p:xfrm>
          <a:off x="1187624" y="188640"/>
          <a:ext cx="6435537" cy="5502189"/>
        </p:xfrm>
        <a:graphic>
          <a:graphicData uri="http://schemas.openxmlformats.org/drawingml/2006/table">
            <a:tbl>
              <a:tblPr/>
              <a:tblGrid>
                <a:gridCol w="1469640"/>
                <a:gridCol w="1465731"/>
                <a:gridCol w="234517"/>
                <a:gridCol w="850124"/>
                <a:gridCol w="644922"/>
                <a:gridCol w="234517"/>
                <a:gridCol w="768043"/>
                <a:gridCol w="768043"/>
              </a:tblGrid>
              <a:tr h="117152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5858" marR="5858" marT="5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17152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5858" marR="5858" marT="5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5858" marR="5858" marT="5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5858" marR="5858" marT="5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5858" marR="5858" marT="5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7152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5858" marR="5858" marT="5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4012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06.04 - APLICAÇÃO DOS RECURSOS VINC. DA EDUCAÇÃO</a:t>
                      </a:r>
                    </a:p>
                  </a:txBody>
                  <a:tcPr marL="5858" marR="5858" marT="5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4012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0028 - MANUT. DOS REC. VINCULADOS DO ENSINO</a:t>
                      </a:r>
                    </a:p>
                  </a:txBody>
                  <a:tcPr marL="5858" marR="5858" marT="5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30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5858" marR="5858" marT="5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5858" marR="5858" marT="5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5858" marR="5858" marT="5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5858" marR="5858" marT="5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5858" marR="5858" marT="5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5858" marR="5858" marT="5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5858" marR="5858" marT="5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300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5858" marR="5858" marT="5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5858" marR="5858" marT="5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5858" marR="5858" marT="5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5858" marR="5858" marT="5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8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1.099 - PROGRAMA CAMINHOS DA ESCOLA-ONIBUS ESCOLARES</a:t>
                      </a:r>
                    </a:p>
                  </a:txBody>
                  <a:tcPr marL="5858" marR="5858" marT="5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EDUCAÇÃO</a:t>
                      </a:r>
                    </a:p>
                  </a:txBody>
                  <a:tcPr marL="5858" marR="5858" marT="5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5858" marR="5858" marT="5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ATENDIMENTO A MUNICIPES </a:t>
                      </a:r>
                    </a:p>
                  </a:txBody>
                  <a:tcPr marL="5858" marR="5858" marT="5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5858" marR="5858" marT="5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5858" marR="5858" marT="5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257.250,00 </a:t>
                      </a:r>
                    </a:p>
                  </a:txBody>
                  <a:tcPr marL="5858" marR="5858" marT="5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00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2.015 - PROGRAMA NACIONAL DE ALIMENTACAO DAS CRECHES</a:t>
                      </a:r>
                    </a:p>
                  </a:txBody>
                  <a:tcPr marL="5858" marR="5858" marT="5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EDUCAÇÃO</a:t>
                      </a:r>
                    </a:p>
                  </a:txBody>
                  <a:tcPr marL="5858" marR="5858" marT="5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5858" marR="5858" marT="5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5858" marR="5858" marT="5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5858" marR="5858" marT="5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5858" marR="5858" marT="5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36.750,00 </a:t>
                      </a:r>
                    </a:p>
                  </a:txBody>
                  <a:tcPr marL="5858" marR="5858" marT="5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2.017 - PROGRAMA DINHEIRO DIRETO NA ESCOLA</a:t>
                      </a:r>
                    </a:p>
                  </a:txBody>
                  <a:tcPr marL="5858" marR="5858" marT="5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EDUCAÇÃO</a:t>
                      </a:r>
                    </a:p>
                  </a:txBody>
                  <a:tcPr marL="5858" marR="5858" marT="5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5858" marR="5858" marT="5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5858" marR="5858" marT="5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5858" marR="5858" marT="5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5858" marR="5858" marT="5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10.500,00 </a:t>
                      </a:r>
                    </a:p>
                  </a:txBody>
                  <a:tcPr marL="5858" marR="5858" marT="5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2.018 - PROGRAMA NACIONAL DE ALIMENTACAO ESCOLAR</a:t>
                      </a:r>
                    </a:p>
                  </a:txBody>
                  <a:tcPr marL="5858" marR="5858" marT="5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EDUCAÇÃO</a:t>
                      </a:r>
                    </a:p>
                  </a:txBody>
                  <a:tcPr marL="5858" marR="5858" marT="5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5858" marR="5858" marT="5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5858" marR="5858" marT="5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5858" marR="5858" marT="5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5858" marR="5858" marT="5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27.562,50 </a:t>
                      </a:r>
                    </a:p>
                  </a:txBody>
                  <a:tcPr marL="5858" marR="5858" marT="5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2.019 - PROGRAMA TRANSPORTE DA UNIAO - PNATE</a:t>
                      </a:r>
                    </a:p>
                  </a:txBody>
                  <a:tcPr marL="5858" marR="5858" marT="5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EDUCAÇÃO</a:t>
                      </a:r>
                    </a:p>
                  </a:txBody>
                  <a:tcPr marL="5858" marR="5858" marT="5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5858" marR="5858" marT="5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5858" marR="5858" marT="5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5858" marR="5858" marT="5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5858" marR="5858" marT="5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115.500,00 </a:t>
                      </a:r>
                    </a:p>
                  </a:txBody>
                  <a:tcPr marL="5858" marR="5858" marT="5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02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2.020 - PROGRAMA NACIONAL DE ALIMENTACAO QUILOMBOLA</a:t>
                      </a:r>
                    </a:p>
                  </a:txBody>
                  <a:tcPr marL="5858" marR="5858" marT="5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EDUCAÇÃO</a:t>
                      </a:r>
                    </a:p>
                  </a:txBody>
                  <a:tcPr marL="5858" marR="5858" marT="5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5858" marR="5858" marT="5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5858" marR="5858" marT="5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5858" marR="5858" marT="5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5858" marR="5858" marT="5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31.500,00 </a:t>
                      </a:r>
                    </a:p>
                  </a:txBody>
                  <a:tcPr marL="5858" marR="5858" marT="5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2.021 - PROGRAMA TRANSPORTE ESCOLAR ESTADUAL</a:t>
                      </a:r>
                    </a:p>
                  </a:txBody>
                  <a:tcPr marL="5858" marR="5858" marT="5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EDUCAÇÃO</a:t>
                      </a:r>
                    </a:p>
                  </a:txBody>
                  <a:tcPr marL="5858" marR="5858" marT="5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5858" marR="5858" marT="5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5858" marR="5858" marT="5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5858" marR="5858" marT="5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5858" marR="5858" marT="5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472.500,00 </a:t>
                      </a:r>
                    </a:p>
                  </a:txBody>
                  <a:tcPr marL="5858" marR="5858" marT="5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2.022 - PROGRAMA SALARIO EDUCACAO ESTADUAL</a:t>
                      </a:r>
                    </a:p>
                  </a:txBody>
                  <a:tcPr marL="5858" marR="5858" marT="5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EDUCAÇÃO</a:t>
                      </a:r>
                    </a:p>
                  </a:txBody>
                  <a:tcPr marL="5858" marR="5858" marT="5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5858" marR="5858" marT="5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5858" marR="5858" marT="5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5858" marR="5858" marT="5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5858" marR="5858" marT="5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512,00 </a:t>
                      </a:r>
                    </a:p>
                  </a:txBody>
                  <a:tcPr marL="5858" marR="5858" marT="5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13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838414"/>
              </p:ext>
            </p:extLst>
          </p:nvPr>
        </p:nvGraphicFramePr>
        <p:xfrm>
          <a:off x="457200" y="2018512"/>
          <a:ext cx="8229600" cy="3917479"/>
        </p:xfrm>
        <a:graphic>
          <a:graphicData uri="http://schemas.openxmlformats.org/drawingml/2006/table">
            <a:tbl>
              <a:tblPr/>
              <a:tblGrid>
                <a:gridCol w="1876488"/>
                <a:gridCol w="1876488"/>
                <a:gridCol w="299440"/>
                <a:gridCol w="1087964"/>
                <a:gridCol w="828450"/>
                <a:gridCol w="299440"/>
                <a:gridCol w="980665"/>
                <a:gridCol w="980665"/>
              </a:tblGrid>
              <a:tr h="74905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2.103 - PROGRAMA NACIONAL DE ALIMENTAÇÃO ESCOLAR PRE ESCOLA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EDUCAÇÃO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ATENDIMENTO A MUNICIPES 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12.600,00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5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2.120 - PROGRAMA MANUT DA EDUC INFANTIL - APOIO A CRECHES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EDUCAÇÃO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ATENDIMENTO A MUNICIPES 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31.500,00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996.174,50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8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06.04 - APLICAÇÃO DOS RECURSOS VINC. DA EDUCAÇÃO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2102 - PROGRAMA SALARIO EDUCAÇÃO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7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3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9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2.016 - PROGRAMA SALARIO EDUCACAO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EDUCAÇÃO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178.500,00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178.500,00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781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898378"/>
              </p:ext>
            </p:extLst>
          </p:nvPr>
        </p:nvGraphicFramePr>
        <p:xfrm>
          <a:off x="1331640" y="116632"/>
          <a:ext cx="6119279" cy="6909139"/>
        </p:xfrm>
        <a:graphic>
          <a:graphicData uri="http://schemas.openxmlformats.org/drawingml/2006/table">
            <a:tbl>
              <a:tblPr/>
              <a:tblGrid>
                <a:gridCol w="1397418"/>
                <a:gridCol w="1393701"/>
                <a:gridCol w="222992"/>
                <a:gridCol w="808347"/>
                <a:gridCol w="613229"/>
                <a:gridCol w="222992"/>
                <a:gridCol w="730300"/>
                <a:gridCol w="730300"/>
              </a:tblGrid>
              <a:tr h="11139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5570" marR="5570" marT="55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11395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5570" marR="5570" marT="55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5570" marR="5570" marT="55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5570" marR="5570" marT="55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5570" marR="5570" marT="55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139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5952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06.05 - CULTURA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5952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2016 - MANUTENCAO DO DEPARTAMENTO DE CULTURA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169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696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2.024 - DESENVOLVIMENTO CUTURAL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CULTURA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42.000,00 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95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42.000,00 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95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70" marR="5570" marT="55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70" marR="5570" marT="55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70" marR="5570" marT="55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70" marR="5570" marT="55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70" marR="5570" marT="55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70" marR="5570" marT="55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70" marR="5570" marT="55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70" marR="5570" marT="55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139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5570" marR="5570" marT="55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11395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5570" marR="5570" marT="55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5570" marR="5570" marT="55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5570" marR="5570" marT="55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5570" marR="5570" marT="55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139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5952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06.05 - 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CULTUR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5952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2097 - IMPL. MANUT. BIBLIOTECA PUBLICA MUNIC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169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696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2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2.091 - BIBLIOTECA PUBLICA MUNICIPAL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CULTURA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30.000,00 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95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30.000,00 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95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70" marR="5570" marT="55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70" marR="5570" marT="55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70" marR="5570" marT="55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70" marR="5570" marT="55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70" marR="5570" marT="55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70" marR="5570" marT="55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70" marR="5570" marT="55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70" marR="5570" marT="55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139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5570" marR="5570" marT="55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11395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5570" marR="5570" marT="55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5570" marR="5570" marT="55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5570" marR="5570" marT="55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5570" marR="5570" marT="55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139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5952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06.06 - EDUCAÇÃO BASICA - FUNDEB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5952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2088 - MANUTENCAO SEC.EDUCACAO - FUNDEB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169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696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450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2.080.368 - EDUCAÇAO BASICA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EDUCAÇÃO BASICA - FUNDEB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1.890.000,00 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2.132 - MANUT. DOS OUTROS PROFISSIONAIS DA EDUCAÇÃO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EDUCAÇÃO BASICA - FUNDEB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525,00 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95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1.890.525,00 </a:t>
                      </a:r>
                    </a:p>
                  </a:txBody>
                  <a:tcPr marL="5570" marR="5570" marT="5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95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70" marR="5570" marT="55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70" marR="5570" marT="55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70" marR="5570" marT="55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70" marR="5570" marT="55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70" marR="5570" marT="55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70" marR="5570" marT="55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70" marR="5570" marT="55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70" marR="5570" marT="55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400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Secretaria Mun. de Saúde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869062"/>
              </p:ext>
            </p:extLst>
          </p:nvPr>
        </p:nvGraphicFramePr>
        <p:xfrm>
          <a:off x="595677" y="1600200"/>
          <a:ext cx="7952646" cy="5009976"/>
        </p:xfrm>
        <a:graphic>
          <a:graphicData uri="http://schemas.openxmlformats.org/drawingml/2006/table">
            <a:tbl>
              <a:tblPr/>
              <a:tblGrid>
                <a:gridCol w="1816092"/>
                <a:gridCol w="1811261"/>
                <a:gridCol w="289802"/>
                <a:gridCol w="1050532"/>
                <a:gridCol w="796955"/>
                <a:gridCol w="289802"/>
                <a:gridCol w="949101"/>
                <a:gridCol w="949101"/>
              </a:tblGrid>
              <a:tr h="144769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238" marR="7238" marT="72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47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238" marR="7238" marT="72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238" marR="7238" marT="72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238" marR="7238" marT="72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238" marR="7238" marT="72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769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238" marR="7238" marT="7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2677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07.01 - SEC. SAUDE - ORGÃOS SUBORDINADOS</a:t>
                      </a:r>
                    </a:p>
                  </a:txBody>
                  <a:tcPr marL="7238" marR="7238" marT="7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2677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1006 - CONST.,AMPL./OU REF. DAS UNID. DE SAUDE</a:t>
                      </a:r>
                    </a:p>
                  </a:txBody>
                  <a:tcPr marL="7238" marR="7238" marT="7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20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238" marR="7238" marT="7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238" marR="7238" marT="7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238" marR="7238" marT="7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238" marR="7238" marT="7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238" marR="7238" marT="7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238" marR="7238" marT="7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238" marR="7238" marT="7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200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238" marR="7238" marT="7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238" marR="7238" marT="7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238" marR="7238" marT="7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238" marR="7238" marT="7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9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2.049 - CONST. AMPL. E REFORMA DOS DAS UNIDADES DE SAUDE</a:t>
                      </a:r>
                    </a:p>
                  </a:txBody>
                  <a:tcPr marL="7238" marR="7238" marT="7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SEC. SAUDE - ORGÃOS SUBORDINADOS</a:t>
                      </a:r>
                    </a:p>
                  </a:txBody>
                  <a:tcPr marL="7238" marR="7238" marT="7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238" marR="7238" marT="7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238" marR="7238" marT="7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238" marR="7238" marT="7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238" marR="7238" marT="7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50.000,00 </a:t>
                      </a:r>
                    </a:p>
                  </a:txBody>
                  <a:tcPr marL="7238" marR="7238" marT="7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69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238" marR="7238" marT="7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50.000,00 </a:t>
                      </a:r>
                    </a:p>
                  </a:txBody>
                  <a:tcPr marL="7238" marR="7238" marT="7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69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38" marR="7238" marT="7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38" marR="7238" marT="7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38" marR="7238" marT="7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38" marR="7238" marT="7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38" marR="7238" marT="7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38" marR="7238" marT="7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38" marR="7238" marT="7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38" marR="7238" marT="7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4769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238" marR="7238" marT="72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47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238" marR="7238" marT="72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238" marR="7238" marT="72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238" marR="7238" marT="72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238" marR="7238" marT="72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769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238" marR="7238" marT="7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2677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07.01 - SEC. SAUDE - ORGÃOS SUBORDINADOS</a:t>
                      </a:r>
                    </a:p>
                  </a:txBody>
                  <a:tcPr marL="7238" marR="7238" marT="7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2677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2017 - MANUTENCAO DA SEC. DE SAUDE</a:t>
                      </a:r>
                    </a:p>
                  </a:txBody>
                  <a:tcPr marL="7238" marR="7238" marT="7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20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238" marR="7238" marT="7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238" marR="7238" marT="7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238" marR="7238" marT="7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238" marR="7238" marT="7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238" marR="7238" marT="7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238" marR="7238" marT="7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238" marR="7238" marT="7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200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238" marR="7238" marT="7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238" marR="7238" marT="7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238" marR="7238" marT="7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238" marR="7238" marT="7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0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2.025 - MANUTENCAO DA SEC. DA SAUDE</a:t>
                      </a:r>
                    </a:p>
                  </a:txBody>
                  <a:tcPr marL="7238" marR="7238" marT="7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SEC. SAUDE - ORGÃOS SUBORDINADOS</a:t>
                      </a:r>
                    </a:p>
                  </a:txBody>
                  <a:tcPr marL="7238" marR="7238" marT="7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238" marR="7238" marT="7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238" marR="7238" marT="7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238" marR="7238" marT="7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238" marR="7238" marT="7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2.093.789,91 </a:t>
                      </a:r>
                    </a:p>
                  </a:txBody>
                  <a:tcPr marL="7238" marR="7238" marT="7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2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2.129 - PROG DE CESTAS BASICAS AO SERV MUN  - SAUDE</a:t>
                      </a:r>
                    </a:p>
                  </a:txBody>
                  <a:tcPr marL="7238" marR="7238" marT="7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SEC. SAUDE - ORGÃOS SUBORDINADOS</a:t>
                      </a:r>
                    </a:p>
                  </a:txBody>
                  <a:tcPr marL="7238" marR="7238" marT="7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238" marR="7238" marT="7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238" marR="7238" marT="7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238" marR="7238" marT="7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238" marR="7238" marT="7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71.400,00 </a:t>
                      </a:r>
                    </a:p>
                  </a:txBody>
                  <a:tcPr marL="7238" marR="7238" marT="7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69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238" marR="7238" marT="7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2.165.189,91 </a:t>
                      </a:r>
                    </a:p>
                  </a:txBody>
                  <a:tcPr marL="7238" marR="7238" marT="7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69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38" marR="7238" marT="7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38" marR="7238" marT="7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38" marR="7238" marT="7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38" marR="7238" marT="7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38" marR="7238" marT="7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38" marR="7238" marT="7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38" marR="7238" marT="7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38" marR="7238" marT="7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33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23114"/>
              </p:ext>
            </p:extLst>
          </p:nvPr>
        </p:nvGraphicFramePr>
        <p:xfrm>
          <a:off x="1115616" y="332656"/>
          <a:ext cx="6396900" cy="5697104"/>
        </p:xfrm>
        <a:graphic>
          <a:graphicData uri="http://schemas.openxmlformats.org/drawingml/2006/table">
            <a:tbl>
              <a:tblPr/>
              <a:tblGrid>
                <a:gridCol w="1460817"/>
                <a:gridCol w="1456931"/>
                <a:gridCol w="233109"/>
                <a:gridCol w="845020"/>
                <a:gridCol w="641050"/>
                <a:gridCol w="233109"/>
                <a:gridCol w="763432"/>
                <a:gridCol w="763432"/>
              </a:tblGrid>
              <a:tr h="116448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164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6448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3028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07.02 - FUNDO MUNICIPAL DE SAUDE - FMS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3028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1107 - ASSISTENCIA MEDICA A POPULACAO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22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5822" marR="5822" marT="5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5822" marR="5822" marT="5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5822" marR="5822" marT="5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227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63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2.027 - ASSISTENCIA MEDICA A POPULAÇÃO</a:t>
                      </a:r>
                    </a:p>
                  </a:txBody>
                  <a:tcPr marL="5822" marR="5822" marT="5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FUNDO MUNICIPAL DE SAUDE - FMS</a:t>
                      </a:r>
                    </a:p>
                  </a:txBody>
                  <a:tcPr marL="5822" marR="5822" marT="5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5822" marR="5822" marT="5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5822" marR="5822" marT="5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5822" marR="5822" marT="5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712.721,11 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448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712.721,11 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448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6448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164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6448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3028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07.03 - APLICAÇÃO DOS RECURSOS VINC. DA SAUDE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3028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2018 - MANUTENCAO DO SISTEMA DE SAUDE PUBLICA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22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5822" marR="5822" marT="5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5822" marR="5822" marT="5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5822" marR="5822" marT="5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227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7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2.116 - REQUALIFICAÇÃO DE UNIDADES BÁSICAS DE SAÚDE</a:t>
                      </a:r>
                    </a:p>
                  </a:txBody>
                  <a:tcPr marL="5822" marR="5822" marT="5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SAUDE</a:t>
                      </a:r>
                    </a:p>
                  </a:txBody>
                  <a:tcPr marL="5822" marR="5822" marT="5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5822" marR="5822" marT="5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ATENDIMENTO A MUNICIPES </a:t>
                      </a:r>
                    </a:p>
                  </a:txBody>
                  <a:tcPr marL="5822" marR="5822" marT="5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5822" marR="5822" marT="5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20.398,00 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83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2.128 - PROG REQUALIFICAÇÃO DE UBS - INFORMATIZAÇÃO E TELESSAUDE</a:t>
                      </a:r>
                    </a:p>
                  </a:txBody>
                  <a:tcPr marL="5822" marR="5822" marT="5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SAUDE</a:t>
                      </a:r>
                    </a:p>
                  </a:txBody>
                  <a:tcPr marL="5822" marR="5822" marT="5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5822" marR="5822" marT="5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ATENDIMENTO A MUNICIPES </a:t>
                      </a:r>
                    </a:p>
                  </a:txBody>
                  <a:tcPr marL="5822" marR="5822" marT="5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5822" marR="5822" marT="5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1.869,00 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0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2.131 - REEQUALIFICAÇÃO DE UNIDDADES BASICAS DE SAUDE - CONSTRUÇÃO</a:t>
                      </a:r>
                    </a:p>
                  </a:txBody>
                  <a:tcPr marL="5822" marR="5822" marT="5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SAUDE</a:t>
                      </a:r>
                    </a:p>
                  </a:txBody>
                  <a:tcPr marL="5822" marR="5822" marT="5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5822" marR="5822" marT="5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CONTRUÇÃO E MANUTENÇÃO DE PREDIOS</a:t>
                      </a:r>
                    </a:p>
                  </a:txBody>
                  <a:tcPr marL="5822" marR="5822" marT="5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5822" marR="5822" marT="5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377.369,34 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448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399.636,34 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448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01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64712"/>
              </p:ext>
            </p:extLst>
          </p:nvPr>
        </p:nvGraphicFramePr>
        <p:xfrm>
          <a:off x="1259632" y="260648"/>
          <a:ext cx="6520489" cy="5129542"/>
        </p:xfrm>
        <a:graphic>
          <a:graphicData uri="http://schemas.openxmlformats.org/drawingml/2006/table">
            <a:tbl>
              <a:tblPr/>
              <a:tblGrid>
                <a:gridCol w="1489039"/>
                <a:gridCol w="1485079"/>
                <a:gridCol w="237613"/>
                <a:gridCol w="861346"/>
                <a:gridCol w="653435"/>
                <a:gridCol w="237613"/>
                <a:gridCol w="778182"/>
                <a:gridCol w="778182"/>
              </a:tblGrid>
              <a:tr h="118698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186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698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6177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07.03 - APLICAÇÃO DOS RECURSOS VINC. DA SAUDE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6177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2020 - MANUTENCAO DAS ACOES BASICAS DE SAUDE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46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463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4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1.107 - CONSULTA POPULAR 2013/2014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SAUDE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ATENDIMENTO A MUNICIPES 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26.338,00 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39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2.028 - PROGRAMA PAB - FIXO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SAUDE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220.500,00 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3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2.029 - PROGRAMA POVOS INDIGENAS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SAUDE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5.250,00 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9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2.034 - PROGRAMA MUNICIPIO RESOLVE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SAUDE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1.102,50 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2.038 - PROGRAMA VIVA A CRIANCA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SAUDE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10,00 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1.653,75 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09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2.039 - PROGRAMA TUBERCULOSE E HANSENISASE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SAUDE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1.102,50 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2.040 - PROGRAMA INVERNO GAUCHO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SAUDE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1.653,75 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71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2.043 - PROGRAMA SAUDE DA FAMILIA/PSF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SAUDE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82.687,50 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6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2.047 - PROGRAMA SIA/SUS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SAUDE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21.000,00 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1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2.094 - PROGRAMA SAUDE BUCAL FED - PSF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SAUDE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POPULAÇÃO DO MUNICIPIO E SERVIDORES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31.500,00 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94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Peças de Planejamento </a:t>
            </a:r>
            <a:endParaRPr lang="pt-B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45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400" dirty="0">
                <a:solidFill>
                  <a:srgbClr val="000000"/>
                </a:solidFill>
                <a:latin typeface="Arial Narrow" pitchFamily="34" charset="0"/>
              </a:rPr>
              <a:t>PPA – Plano Plurianual, realizado a cada quatro anos. Trata das ações que o município realizará durante os próximos anos (2014 – 2017). É a peça macro do planejamento público</a:t>
            </a:r>
            <a:r>
              <a:rPr lang="pt-BR" sz="2400" dirty="0" smtClean="0">
                <a:solidFill>
                  <a:srgbClr val="000000"/>
                </a:solidFill>
                <a:latin typeface="Arial Narrow" pitchFamily="34" charset="0"/>
              </a:rPr>
              <a:t>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2400" dirty="0">
              <a:solidFill>
                <a:srgbClr val="000000"/>
              </a:solidFill>
              <a:latin typeface="Arial Narrow" pitchFamily="34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400" dirty="0" smtClean="0">
                <a:solidFill>
                  <a:srgbClr val="000000"/>
                </a:solidFill>
                <a:latin typeface="Arial Narrow" pitchFamily="34" charset="0"/>
              </a:rPr>
              <a:t>LDO </a:t>
            </a:r>
            <a:r>
              <a:rPr lang="pt-BR" sz="2400" dirty="0">
                <a:solidFill>
                  <a:srgbClr val="000000"/>
                </a:solidFill>
                <a:latin typeface="Arial Narrow" pitchFamily="34" charset="0"/>
              </a:rPr>
              <a:t>– Lei de Diretrizes Orçamentárias, realizada anualmente. Estabelece os parâmetros para o orçamento a ser elaborado e executado; </a:t>
            </a:r>
            <a:endParaRPr lang="pt-BR" sz="24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2400" dirty="0">
              <a:solidFill>
                <a:srgbClr val="000000"/>
              </a:solidFill>
              <a:latin typeface="Arial Narrow" pitchFamily="34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400" dirty="0" smtClean="0">
                <a:solidFill>
                  <a:srgbClr val="000000"/>
                </a:solidFill>
                <a:latin typeface="Arial Narrow" pitchFamily="34" charset="0"/>
              </a:rPr>
              <a:t>LOA </a:t>
            </a:r>
            <a:r>
              <a:rPr lang="pt-BR" sz="2400" dirty="0">
                <a:solidFill>
                  <a:srgbClr val="000000"/>
                </a:solidFill>
                <a:latin typeface="Arial Narrow" pitchFamily="34" charset="0"/>
              </a:rPr>
              <a:t>– Lei Orçamentária Anual, realizada anualmente. Deve respeitar as ações estabelecidas no PPA e os parâmetros estabelecidos pela LDO. É a última peça do planejamento a ser elaborada;</a:t>
            </a:r>
          </a:p>
        </p:txBody>
      </p:sp>
    </p:spTree>
    <p:extLst>
      <p:ext uri="{BB962C8B-B14F-4D97-AF65-F5344CB8AC3E}">
        <p14:creationId xmlns:p14="http://schemas.microsoft.com/office/powerpoint/2010/main" val="56183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15027"/>
              </p:ext>
            </p:extLst>
          </p:nvPr>
        </p:nvGraphicFramePr>
        <p:xfrm>
          <a:off x="492147" y="1600200"/>
          <a:ext cx="8159706" cy="4548540"/>
        </p:xfrm>
        <a:graphic>
          <a:graphicData uri="http://schemas.openxmlformats.org/drawingml/2006/table">
            <a:tbl>
              <a:tblPr/>
              <a:tblGrid>
                <a:gridCol w="1860551"/>
                <a:gridCol w="1860551"/>
                <a:gridCol w="296897"/>
                <a:gridCol w="1078724"/>
                <a:gridCol w="821414"/>
                <a:gridCol w="296897"/>
                <a:gridCol w="972336"/>
                <a:gridCol w="972336"/>
              </a:tblGrid>
              <a:tr h="544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2.099 - PROGRAMA PSF FEDERAL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SAUDE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POPULAÇÃO DO MUNICIPIO E SERVIDORES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105.000,00 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2.101 - PROGRAMA PAC'S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SAUDE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525,00 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73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2.111 - PROGRAMA BLOCO DE INVESTIMENTO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SAUDE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ATENDIMENTO A MUNICIPES 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525,00 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5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2.112 - PROGRAMA INCENTIVO A ATENÇÃO BASICA - PIES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SAUDE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ATENDIMENTO A MUNICIPES 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157.500,00 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4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2.113 - PROGRAMA DE MELHORIA DO ACESSO E DA QUALIDADE  - PMAQ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SAUDE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ATENDIMENTO A MUNICIPES 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27.825,00 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3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2.114 - PROJETO PPV - CRACK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SAUDE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ATENDIMENTO A MUNICIPES 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37.800,00 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6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2.121 - PROGRAMA PSF INDIGENA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SAUDE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ATENDIMENTO A MUNICIPES 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12.600,00 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2.123 - PROGRAMA SAUDE DA FAMILIA -ACS 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SAUDE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ATENDIMENTO A MUNICIPES 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63.000,00 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38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797.563,00 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38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7" marR="7427" marT="74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7" marR="7427" marT="74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7" marR="7427" marT="74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7" marR="7427" marT="74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7" marR="7427" marT="74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7" marR="7427" marT="74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7" marR="7427" marT="74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7" marR="7427" marT="74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32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515945"/>
              </p:ext>
            </p:extLst>
          </p:nvPr>
        </p:nvGraphicFramePr>
        <p:xfrm>
          <a:off x="457200" y="2073692"/>
          <a:ext cx="8229600" cy="3786958"/>
        </p:xfrm>
        <a:graphic>
          <a:graphicData uri="http://schemas.openxmlformats.org/drawingml/2006/table">
            <a:tbl>
              <a:tblPr/>
              <a:tblGrid>
                <a:gridCol w="1879338"/>
                <a:gridCol w="1874339"/>
                <a:gridCol w="299894"/>
                <a:gridCol w="1087117"/>
                <a:gridCol w="824710"/>
                <a:gridCol w="299894"/>
                <a:gridCol w="982154"/>
                <a:gridCol w="982154"/>
              </a:tblGrid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8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07.03 - APLICAÇÃO DOS RECURSOS VINC. DA SAUDE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2091 - PROGRAMA VIGILANCIA SANITARIA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7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3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6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2.136 - PROGRAMA VIGILANCIA SANITARIA PFVISA-ANVISA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SAUDE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ATENDIMENTO A MUNICIPES 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2.600,00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6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2.137 - PROGRAMA VIGILANCIA SANITARIA  PFVISA - FNS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SAUDE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ATENDIMENTO A MUNICIPES 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10.500,00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5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2.138 - AÇÕES ESTRUTURANTES DE VIGILANCIA SANITARIA - PFVISA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SAUDE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ATENDIMENTO A MUNICIPES 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10.500,00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23.600,00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12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590261"/>
              </p:ext>
            </p:extLst>
          </p:nvPr>
        </p:nvGraphicFramePr>
        <p:xfrm>
          <a:off x="457200" y="2437982"/>
          <a:ext cx="8229600" cy="3058379"/>
        </p:xfrm>
        <a:graphic>
          <a:graphicData uri="http://schemas.openxmlformats.org/drawingml/2006/table">
            <a:tbl>
              <a:tblPr/>
              <a:tblGrid>
                <a:gridCol w="1879338"/>
                <a:gridCol w="1874339"/>
                <a:gridCol w="299894"/>
                <a:gridCol w="1087117"/>
                <a:gridCol w="824710"/>
                <a:gridCol w="299894"/>
                <a:gridCol w="982154"/>
                <a:gridCol w="982154"/>
              </a:tblGrid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8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07.03 - APLICAÇÃO DOS RECURSOS VINC. DA SAUDE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2107 - PROGRAMA AQUISIÇAO DE AMBULANCIA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7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3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6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1.101 - AQUISIÇÃO DE AMBULANCIA PROC 062948-20.00/12-7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SAUDE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ATENDIMENTO A MUNICIPES 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1.050,00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6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1.102 - AQUISIÇÃO DE VEICULO PROC 022671-20.00/13-1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SAUDE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ATENDIMENTO A MUNICIPES 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1.050,00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2.100,00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16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045297"/>
              </p:ext>
            </p:extLst>
          </p:nvPr>
        </p:nvGraphicFramePr>
        <p:xfrm>
          <a:off x="1187624" y="476672"/>
          <a:ext cx="6847949" cy="4903714"/>
        </p:xfrm>
        <a:graphic>
          <a:graphicData uri="http://schemas.openxmlformats.org/drawingml/2006/table">
            <a:tbl>
              <a:tblPr/>
              <a:tblGrid>
                <a:gridCol w="1563819"/>
                <a:gridCol w="1559660"/>
                <a:gridCol w="249546"/>
                <a:gridCol w="904603"/>
                <a:gridCol w="686251"/>
                <a:gridCol w="249546"/>
                <a:gridCol w="817262"/>
                <a:gridCol w="817262"/>
              </a:tblGrid>
              <a:tr h="124659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6233" marR="6233" marT="62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46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6233" marR="6233" marT="62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6233" marR="6233" marT="62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6233" marR="6233" marT="62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6233" marR="6233" marT="62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4659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6233" marR="6233" marT="6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4523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07.03 - APLICAÇÃO DOS RECURSOS VINC. DA SAUDE</a:t>
                      </a:r>
                    </a:p>
                  </a:txBody>
                  <a:tcPr marL="6233" marR="6233" marT="6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4523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2121 - PROGRAMA FARMACIA BASICA</a:t>
                      </a:r>
                    </a:p>
                  </a:txBody>
                  <a:tcPr marL="6233" marR="6233" marT="6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308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6233" marR="6233" marT="6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6233" marR="6233" marT="6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6233" marR="6233" marT="6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6233" marR="6233" marT="6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6233" marR="6233" marT="6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6233" marR="6233" marT="6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6233" marR="6233" marT="6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089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6233" marR="6233" marT="6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6233" marR="6233" marT="6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6233" marR="6233" marT="6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6233" marR="6233" marT="6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2.030 - PROGRAMA ASSIST. FARMACIA BASICA FEDERAL</a:t>
                      </a:r>
                    </a:p>
                  </a:txBody>
                  <a:tcPr marL="6233" marR="6233" marT="6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SAUDE</a:t>
                      </a:r>
                    </a:p>
                  </a:txBody>
                  <a:tcPr marL="6233" marR="6233" marT="6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6233" marR="6233" marT="6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6233" marR="6233" marT="6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6233" marR="6233" marT="6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10,00 </a:t>
                      </a:r>
                    </a:p>
                  </a:txBody>
                  <a:tcPr marL="6233" marR="6233" marT="6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63.000,00 </a:t>
                      </a:r>
                    </a:p>
                  </a:txBody>
                  <a:tcPr marL="6233" marR="6233" marT="6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3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2.031 - PROGRMA FARMACIA BASICA ESTADUAL</a:t>
                      </a:r>
                    </a:p>
                  </a:txBody>
                  <a:tcPr marL="6233" marR="6233" marT="6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SAUDE</a:t>
                      </a:r>
                    </a:p>
                  </a:txBody>
                  <a:tcPr marL="6233" marR="6233" marT="6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6233" marR="6233" marT="6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6233" marR="6233" marT="6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6233" marR="6233" marT="6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10,00 </a:t>
                      </a:r>
                    </a:p>
                  </a:txBody>
                  <a:tcPr marL="6233" marR="6233" marT="6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22.050,00 </a:t>
                      </a:r>
                    </a:p>
                  </a:txBody>
                  <a:tcPr marL="6233" marR="6233" marT="6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84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2.075 - PROGRAMA HIPERTENSOS E DIABETICOS</a:t>
                      </a:r>
                    </a:p>
                  </a:txBody>
                  <a:tcPr marL="6233" marR="6233" marT="6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SAUDE</a:t>
                      </a:r>
                    </a:p>
                  </a:txBody>
                  <a:tcPr marL="6233" marR="6233" marT="6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6233" marR="6233" marT="6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6233" marR="6233" marT="6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6233" marR="6233" marT="6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6233" marR="6233" marT="6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1.102,50 </a:t>
                      </a:r>
                    </a:p>
                  </a:txBody>
                  <a:tcPr marL="6233" marR="6233" marT="6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1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2.106 - MEDICAMENTO DISPENSAÇÃO EXCEPCIONAL</a:t>
                      </a:r>
                    </a:p>
                  </a:txBody>
                  <a:tcPr marL="6233" marR="6233" marT="6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SAUDE</a:t>
                      </a:r>
                    </a:p>
                  </a:txBody>
                  <a:tcPr marL="6233" marR="6233" marT="6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6233" marR="6233" marT="6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ATENDIMENTO A MUNICIPES </a:t>
                      </a:r>
                    </a:p>
                  </a:txBody>
                  <a:tcPr marL="6233" marR="6233" marT="6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6233" marR="6233" marT="6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10,00 </a:t>
                      </a:r>
                    </a:p>
                  </a:txBody>
                  <a:tcPr marL="6233" marR="6233" marT="6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525,00 </a:t>
                      </a:r>
                    </a:p>
                  </a:txBody>
                  <a:tcPr marL="6233" marR="6233" marT="6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5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2.125 - QUALIFICAÇÃO DA GESTAO DO SUS/QUALIFAR SUS</a:t>
                      </a:r>
                    </a:p>
                  </a:txBody>
                  <a:tcPr marL="6233" marR="6233" marT="6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SAUDE</a:t>
                      </a:r>
                    </a:p>
                  </a:txBody>
                  <a:tcPr marL="6233" marR="6233" marT="6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6233" marR="6233" marT="6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ATENDIMENTO A MUNICIPES </a:t>
                      </a:r>
                    </a:p>
                  </a:txBody>
                  <a:tcPr marL="6233" marR="6233" marT="6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6233" marR="6233" marT="6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6233" marR="6233" marT="6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21.000,00 </a:t>
                      </a:r>
                    </a:p>
                  </a:txBody>
                  <a:tcPr marL="6233" marR="6233" marT="6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4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2.126 - CUSTEIO ASSISTENCIA FARMACEUTICA/QUALIFAR SUS</a:t>
                      </a:r>
                    </a:p>
                  </a:txBody>
                  <a:tcPr marL="6233" marR="6233" marT="6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SAUDE</a:t>
                      </a:r>
                    </a:p>
                  </a:txBody>
                  <a:tcPr marL="6233" marR="6233" marT="6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6233" marR="6233" marT="6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ATENDIMENTO A MUNICIPES </a:t>
                      </a:r>
                    </a:p>
                  </a:txBody>
                  <a:tcPr marL="6233" marR="6233" marT="6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6233" marR="6233" marT="6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6233" marR="6233" marT="6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31.500,00 </a:t>
                      </a:r>
                    </a:p>
                  </a:txBody>
                  <a:tcPr marL="6233" marR="6233" marT="6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9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2.135 - PROGRAMA HANSENIASE</a:t>
                      </a:r>
                    </a:p>
                  </a:txBody>
                  <a:tcPr marL="6233" marR="6233" marT="6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SAUDE</a:t>
                      </a:r>
                    </a:p>
                  </a:txBody>
                  <a:tcPr marL="6233" marR="6233" marT="6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6233" marR="6233" marT="6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ATENDIMENTO A MUNICIPES </a:t>
                      </a:r>
                    </a:p>
                  </a:txBody>
                  <a:tcPr marL="6233" marR="6233" marT="6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6233" marR="6233" marT="6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6233" marR="6233" marT="6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551,25 </a:t>
                      </a:r>
                    </a:p>
                  </a:txBody>
                  <a:tcPr marL="6233" marR="6233" marT="6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59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6233" marR="6233" marT="6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139.728,75 </a:t>
                      </a:r>
                    </a:p>
                  </a:txBody>
                  <a:tcPr marL="6233" marR="6233" marT="6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59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33" marR="6233" marT="6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33" marR="6233" marT="6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33" marR="6233" marT="6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33" marR="6233" marT="6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33" marR="6233" marT="6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33" marR="6233" marT="6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33" marR="6233" marT="6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33" marR="6233" marT="6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11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923608"/>
              </p:ext>
            </p:extLst>
          </p:nvPr>
        </p:nvGraphicFramePr>
        <p:xfrm>
          <a:off x="1187624" y="404664"/>
          <a:ext cx="6675725" cy="5086050"/>
        </p:xfrm>
        <a:graphic>
          <a:graphicData uri="http://schemas.openxmlformats.org/drawingml/2006/table">
            <a:tbl>
              <a:tblPr/>
              <a:tblGrid>
                <a:gridCol w="1524490"/>
                <a:gridCol w="1520435"/>
                <a:gridCol w="243270"/>
                <a:gridCol w="881852"/>
                <a:gridCol w="668992"/>
                <a:gridCol w="243270"/>
                <a:gridCol w="796708"/>
                <a:gridCol w="796708"/>
              </a:tblGrid>
              <a:tr h="121524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6076" marR="6076" marT="6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1524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6076" marR="6076" marT="6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6076" marR="6076" marT="6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6076" marR="6076" marT="6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6076" marR="6076" marT="6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524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6076" marR="6076" marT="6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0134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07.03 - APLICAÇÃO DOS RECURSOS VINC. DA SAUDE</a:t>
                      </a:r>
                    </a:p>
                  </a:txBody>
                  <a:tcPr marL="6076" marR="6076" marT="6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0134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2123 - PROGRAMA VIGILANCIA EPIDEMIOLOGICA E CONTROLE DE DOENÇAS</a:t>
                      </a:r>
                    </a:p>
                  </a:txBody>
                  <a:tcPr marL="6076" marR="6076" marT="6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76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6076" marR="6076" marT="6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6076" marR="6076" marT="6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6076" marR="6076" marT="6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6076" marR="6076" marT="6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6076" marR="6076" marT="6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6076" marR="6076" marT="6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6076" marR="6076" marT="6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76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6076" marR="6076" marT="6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6076" marR="6076" marT="6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6076" marR="6076" marT="6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6076" marR="6076" marT="6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2.032 - CAMPANHA DE VACINAÇÃO ESTADUAL</a:t>
                      </a:r>
                    </a:p>
                  </a:txBody>
                  <a:tcPr marL="6076" marR="6076" marT="6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SAUDE</a:t>
                      </a:r>
                    </a:p>
                  </a:txBody>
                  <a:tcPr marL="6076" marR="6076" marT="6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6076" marR="6076" marT="6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6076" marR="6076" marT="6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6076" marR="6076" marT="6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6076" marR="6076" marT="6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600,00 </a:t>
                      </a:r>
                    </a:p>
                  </a:txBody>
                  <a:tcPr marL="6076" marR="6076" marT="6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2.077 - PROGRAMA CAMPANHA DE VACINACAO FEDERAL</a:t>
                      </a:r>
                    </a:p>
                  </a:txBody>
                  <a:tcPr marL="6076" marR="6076" marT="6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SAUDE</a:t>
                      </a:r>
                    </a:p>
                  </a:txBody>
                  <a:tcPr marL="6076" marR="6076" marT="6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6076" marR="6076" marT="6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6076" marR="6076" marT="6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6076" marR="6076" marT="6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6076" marR="6076" marT="6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661,50 </a:t>
                      </a:r>
                    </a:p>
                  </a:txBody>
                  <a:tcPr marL="6076" marR="6076" marT="6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53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2.117 - PROGRAMA REPASSE P/ESTRUTURAÇÃO TECNOLOGICA DE VIG. EM SAUDE</a:t>
                      </a:r>
                    </a:p>
                  </a:txBody>
                  <a:tcPr marL="6076" marR="6076" marT="6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SAUDE</a:t>
                      </a:r>
                    </a:p>
                  </a:txBody>
                  <a:tcPr marL="6076" marR="6076" marT="6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6076" marR="6076" marT="6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ATENDIMENTO A MUNICIPES </a:t>
                      </a:r>
                    </a:p>
                  </a:txBody>
                  <a:tcPr marL="6076" marR="6076" marT="6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6076" marR="6076" marT="6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6076" marR="6076" marT="6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6.300,00 </a:t>
                      </a:r>
                    </a:p>
                  </a:txBody>
                  <a:tcPr marL="6076" marR="6076" marT="6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6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2.118 - PROGRAMA INCENTIVO DE QUALIFICAÇÃO DAS AÇÕES DE DENGUE.</a:t>
                      </a:r>
                    </a:p>
                  </a:txBody>
                  <a:tcPr marL="6076" marR="6076" marT="6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SAUDE</a:t>
                      </a:r>
                    </a:p>
                  </a:txBody>
                  <a:tcPr marL="6076" marR="6076" marT="6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6076" marR="6076" marT="6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ATENDIMENTO A MUNICIPES </a:t>
                      </a:r>
                    </a:p>
                  </a:txBody>
                  <a:tcPr marL="6076" marR="6076" marT="6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6076" marR="6076" marT="6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6076" marR="6076" marT="6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6.000,00 </a:t>
                      </a:r>
                    </a:p>
                  </a:txBody>
                  <a:tcPr marL="6076" marR="6076" marT="6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8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2.139 - PISO FIXO VIGILANCIA EM SAUDE -PFVS</a:t>
                      </a:r>
                    </a:p>
                  </a:txBody>
                  <a:tcPr marL="6076" marR="6076" marT="6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SAUDE</a:t>
                      </a:r>
                    </a:p>
                  </a:txBody>
                  <a:tcPr marL="6076" marR="6076" marT="6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6076" marR="6076" marT="6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ATENDIMENTO A MUNICIPES </a:t>
                      </a:r>
                    </a:p>
                  </a:txBody>
                  <a:tcPr marL="6076" marR="6076" marT="6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6076" marR="6076" marT="6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6076" marR="6076" marT="6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20.000,00 </a:t>
                      </a:r>
                    </a:p>
                  </a:txBody>
                  <a:tcPr marL="6076" marR="6076" marT="6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53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2.140 - PROGRAMA QUALIFICAÇÃO DAS AÇÕES DE VIGILANCIA EM SAUDE-PQAVS</a:t>
                      </a:r>
                    </a:p>
                  </a:txBody>
                  <a:tcPr marL="6076" marR="6076" marT="6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APLICAÇÃO DOS RECURSOS VINC. DA SAUDE</a:t>
                      </a:r>
                    </a:p>
                  </a:txBody>
                  <a:tcPr marL="6076" marR="6076" marT="6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6076" marR="6076" marT="6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ATENDIMENTO A MUNICIPES </a:t>
                      </a:r>
                    </a:p>
                  </a:txBody>
                  <a:tcPr marL="6076" marR="6076" marT="6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6076" marR="6076" marT="6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6076" marR="6076" marT="6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5.000,00 </a:t>
                      </a:r>
                    </a:p>
                  </a:txBody>
                  <a:tcPr marL="6076" marR="6076" marT="6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24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6076" marR="6076" marT="6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38.561,50 </a:t>
                      </a:r>
                    </a:p>
                  </a:txBody>
                  <a:tcPr marL="6076" marR="6076" marT="6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24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76" marR="6076" marT="60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76" marR="6076" marT="60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76" marR="6076" marT="60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76" marR="6076" marT="60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76" marR="6076" marT="60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76" marR="6076" marT="60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76" marR="6076" marT="60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76" marR="6076" marT="60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15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Secretaria Mun. de Assistência Social 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93602"/>
              </p:ext>
            </p:extLst>
          </p:nvPr>
        </p:nvGraphicFramePr>
        <p:xfrm>
          <a:off x="457200" y="2000784"/>
          <a:ext cx="8229600" cy="4140755"/>
        </p:xfrm>
        <a:graphic>
          <a:graphicData uri="http://schemas.openxmlformats.org/drawingml/2006/table">
            <a:tbl>
              <a:tblPr/>
              <a:tblGrid>
                <a:gridCol w="1879338"/>
                <a:gridCol w="1874339"/>
                <a:gridCol w="299894"/>
                <a:gridCol w="1087117"/>
                <a:gridCol w="824710"/>
                <a:gridCol w="299894"/>
                <a:gridCol w="982154"/>
                <a:gridCol w="982154"/>
              </a:tblGrid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8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08.01 - SEC. ASSIST. SOCIAL - ORGÃOS SUBORDINADO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2022 - MANUTENCAO DA ASSISTENCIA SOCIAL GERAL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7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3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4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2.050 - ASSISTENCIA SOCIAL GERAL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SEC. ASSIST. SOCIAL - ORGÃOS SUBORDINADO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273.000,00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273.000,00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8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08.02 - FUNDO MUN. DE ASSIST. SOCIAL - FMAS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2023 - MANUTENCAO DOS RECURSOS DO FNAS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7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3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07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2.051 - RECURSOS DO FNAS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FUNDO MUN. DE ASSIST. SOCIAL - FMAS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161.700,00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161.700,00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82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260887"/>
              </p:ext>
            </p:extLst>
          </p:nvPr>
        </p:nvGraphicFramePr>
        <p:xfrm>
          <a:off x="457200" y="1915392"/>
          <a:ext cx="8229600" cy="4311539"/>
        </p:xfrm>
        <a:graphic>
          <a:graphicData uri="http://schemas.openxmlformats.org/drawingml/2006/table">
            <a:tbl>
              <a:tblPr/>
              <a:tblGrid>
                <a:gridCol w="1879338"/>
                <a:gridCol w="1874339"/>
                <a:gridCol w="299894"/>
                <a:gridCol w="1087117"/>
                <a:gridCol w="824710"/>
                <a:gridCol w="299894"/>
                <a:gridCol w="982154"/>
                <a:gridCol w="982154"/>
              </a:tblGrid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8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08.03 - FUNDO MUN. DA CRIANÇA E DO ADOLESCENTE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2024 - MANUT.E PROT. A CRIANCA E AO ADOLESCENTE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7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3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8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2.052 - ATIVIDADES DO CONSELLHO TUTELAR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FUNDO MUN. DA CRIANÇA E DO ADOLESCENTE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94.088,00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94.088,00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8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08.03 - FUNDO MUN. DA CRIANÇA E DO ADOLESCENTE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2025 - MANUT. FUNDO DA CRIANCA E ADOLESCENTE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7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3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4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2.053 - MANUT. DO CONSELHO TUTELAR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FUNDO MUN. DA CRIANÇA E DO ADOLESCENTE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10.500,00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10.500,00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73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803156"/>
              </p:ext>
            </p:extLst>
          </p:nvPr>
        </p:nvGraphicFramePr>
        <p:xfrm>
          <a:off x="467544" y="1124744"/>
          <a:ext cx="8229600" cy="4700548"/>
        </p:xfrm>
        <a:graphic>
          <a:graphicData uri="http://schemas.openxmlformats.org/drawingml/2006/table">
            <a:tbl>
              <a:tblPr/>
              <a:tblGrid>
                <a:gridCol w="1879338"/>
                <a:gridCol w="1874339"/>
                <a:gridCol w="299894"/>
                <a:gridCol w="1087117"/>
                <a:gridCol w="824710"/>
                <a:gridCol w="299894"/>
                <a:gridCol w="982154"/>
                <a:gridCol w="982154"/>
              </a:tblGrid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8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08.04 - RECURSO VINC. DA SEC. DE ASSIST. SOCIAL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2027 - PROGRAMA DE ATENCAO A PESSOA IDOSA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7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3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1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2.055 - MANUT. DOS REC. VINC. DA SEC. ASSISTENCIA SOCIAL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RECURSO VINC. DA SEC. DE ASSIST. SOCIAL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1.050,00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1.050,00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8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08.04 - RECURSO VINC. DA SEC. DE ASSIST. SOCIAL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2028 - PROGRAMA OASF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7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3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1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2.055 - MANUT. DOS REC. VINC. DA SEC. ASSISTENCIA SOCIAL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RECURSO VINC. DA SEC. DE ASSIST. SOCIAL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15.000,00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15.000,00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38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461031"/>
              </p:ext>
            </p:extLst>
          </p:nvPr>
        </p:nvGraphicFramePr>
        <p:xfrm>
          <a:off x="467544" y="980728"/>
          <a:ext cx="8229600" cy="4430889"/>
        </p:xfrm>
        <a:graphic>
          <a:graphicData uri="http://schemas.openxmlformats.org/drawingml/2006/table">
            <a:tbl>
              <a:tblPr/>
              <a:tblGrid>
                <a:gridCol w="1879338"/>
                <a:gridCol w="1874339"/>
                <a:gridCol w="299894"/>
                <a:gridCol w="1087117"/>
                <a:gridCol w="824710"/>
                <a:gridCol w="299894"/>
                <a:gridCol w="982154"/>
                <a:gridCol w="982154"/>
              </a:tblGrid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8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08.04 - RECURSO VINC. DA SEC. DE ASSIST. SOCIAL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2030 - PROGRAMA BOLSA FAMILIA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7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3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1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2.055 - MANUT. DOS REC. VINC. DA SEC. ASSISTENCIA SOCIAL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RECURSO VINC. DA SEC. DE ASSIST. SOCIAL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21.525,00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21.525,00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8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08.04 - RECURSO VINC. DA SEC. DE ASSIST. SOCIAL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2093 - PROGRAMA ATENCAO A PESSOA IDOSA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7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3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0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2.087 - PROGRAMA PESSOA IDOSA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RECURSO VINC. DA SEC. DE ASSIST. SOCIAL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2.205,00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2.205,00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91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143687"/>
              </p:ext>
            </p:extLst>
          </p:nvPr>
        </p:nvGraphicFramePr>
        <p:xfrm>
          <a:off x="467544" y="836712"/>
          <a:ext cx="8229600" cy="4603744"/>
        </p:xfrm>
        <a:graphic>
          <a:graphicData uri="http://schemas.openxmlformats.org/drawingml/2006/table">
            <a:tbl>
              <a:tblPr/>
              <a:tblGrid>
                <a:gridCol w="1879338"/>
                <a:gridCol w="1874339"/>
                <a:gridCol w="299894"/>
                <a:gridCol w="1087117"/>
                <a:gridCol w="824710"/>
                <a:gridCol w="299894"/>
                <a:gridCol w="982154"/>
                <a:gridCol w="982154"/>
              </a:tblGrid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8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08.04 - RECURSO VINC. DA SEC. DE ASSIST. SOCIAL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2108 - PROGRAMA CRAS /PAIF( PROG. ATENÇAO INTEGRAL A FAMILIAS)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7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3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4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2.105 - PROGRAMA CRAS / PAIF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RECURSO VINC. DA SEC. DE ASSIST. SOCIAL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ATENDIMENTO A MUNICIPES 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72.000,00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72.000,00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8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08.04 - RECURSO VINC. DA SEC. DE ASSIST. SOCIAL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2115 - PROGRAMA OASF - QUILOMBOLA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7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3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1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2.055 - MANUT. DOS REC. VINC. DA SEC. ASSISTENCIA SOCIAL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RECURSO VINC. DA SEC. DE ASSIST. SOCIAL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500,00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500,00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8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 smtClean="0"/>
              <a:t>Lei de Diretrizes Orçamentárias 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4000" b="1" dirty="0" smtClean="0">
                <a:solidFill>
                  <a:srgbClr val="C00000"/>
                </a:solidFill>
              </a:rPr>
              <a:t>Definição:</a:t>
            </a:r>
            <a:r>
              <a:rPr lang="pt-BR" sz="4000" dirty="0" smtClean="0">
                <a:solidFill>
                  <a:srgbClr val="C00000"/>
                </a:solidFill>
              </a:rPr>
              <a:t> A Lei de Diretrizes  Orçamentárias tem a finalidade de orientar a elaboração do orçamento anual, adequando o mesmo às diretrizes e metas da administração pública.</a:t>
            </a:r>
          </a:p>
          <a:p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48855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497029"/>
              </p:ext>
            </p:extLst>
          </p:nvPr>
        </p:nvGraphicFramePr>
        <p:xfrm>
          <a:off x="467544" y="1916832"/>
          <a:ext cx="8229600" cy="2162548"/>
        </p:xfrm>
        <a:graphic>
          <a:graphicData uri="http://schemas.openxmlformats.org/drawingml/2006/table">
            <a:tbl>
              <a:tblPr/>
              <a:tblGrid>
                <a:gridCol w="1879338"/>
                <a:gridCol w="1874339"/>
                <a:gridCol w="299894"/>
                <a:gridCol w="1087117"/>
                <a:gridCol w="824710"/>
                <a:gridCol w="299894"/>
                <a:gridCol w="982154"/>
                <a:gridCol w="982154"/>
              </a:tblGrid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8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08.04 - RECURSO VINC. DA SEC. DE ASSIST. SOCIAL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2116 - PROGRAMA IGD SUAS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7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3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8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2.115 - PROGRAMA IGD SUAS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RECURSO VINC. DA SEC. DE ASSIST. SOCIAL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ATENDIMENTO A MUNICIPES 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14.700,00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14.700,00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418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Secretaria Mun. de Obras e </a:t>
            </a:r>
            <a:r>
              <a:rPr lang="pt-BR" dirty="0" smtClean="0"/>
              <a:t>Saneamento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222516"/>
              </p:ext>
            </p:extLst>
          </p:nvPr>
        </p:nvGraphicFramePr>
        <p:xfrm>
          <a:off x="539552" y="1412776"/>
          <a:ext cx="7948409" cy="5011029"/>
        </p:xfrm>
        <a:graphic>
          <a:graphicData uri="http://schemas.openxmlformats.org/drawingml/2006/table">
            <a:tbl>
              <a:tblPr/>
              <a:tblGrid>
                <a:gridCol w="1815124"/>
                <a:gridCol w="1810296"/>
                <a:gridCol w="289647"/>
                <a:gridCol w="1049972"/>
                <a:gridCol w="796531"/>
                <a:gridCol w="289647"/>
                <a:gridCol w="948596"/>
                <a:gridCol w="948596"/>
              </a:tblGrid>
              <a:tr h="144692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235" marR="7235" marT="72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46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235" marR="7235" marT="72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235" marR="7235" marT="72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235" marR="7235" marT="72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235" marR="7235" marT="72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692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2569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09.01 - SEC. OBRAS - ORGÃOS SUBORDINADOS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2569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0058 - MANUTENCAO DA SEC. DE OBRAS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19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235" marR="7235" marT="7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235" marR="7235" marT="7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235" marR="7235" marT="7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192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2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1.093 - INFRA ESTRUTURA BARRA DO OURO</a:t>
                      </a:r>
                    </a:p>
                  </a:txBody>
                  <a:tcPr marL="7235" marR="7235" marT="7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SEC. OBRAS - ORGÃOS SUBORDINADOS</a:t>
                      </a:r>
                    </a:p>
                  </a:txBody>
                  <a:tcPr marL="7235" marR="7235" marT="7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7235" marR="7235" marT="7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ATENDIMENTO A MUNICIPES </a:t>
                      </a:r>
                    </a:p>
                  </a:txBody>
                  <a:tcPr marL="7235" marR="7235" marT="7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235" marR="7235" marT="7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2.100,00 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2.056 - MANUTENCAO DA SEC. DE OBRAS</a:t>
                      </a:r>
                    </a:p>
                  </a:txBody>
                  <a:tcPr marL="7235" marR="7235" marT="7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SEC. OBRAS - ORGÃOS SUBORDINADOS</a:t>
                      </a:r>
                    </a:p>
                  </a:txBody>
                  <a:tcPr marL="7235" marR="7235" marT="7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235" marR="7235" marT="7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235" marR="7235" marT="7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235" marR="7235" marT="7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220.500,00 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692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222.600,00 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692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35" marR="7235" marT="72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35" marR="7235" marT="72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35" marR="7235" marT="72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35" marR="7235" marT="72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35" marR="7235" marT="72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35" marR="7235" marT="72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35" marR="7235" marT="72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35" marR="7235" marT="72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4692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235" marR="7235" marT="72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46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235" marR="7235" marT="72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235" marR="7235" marT="72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235" marR="7235" marT="72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235" marR="7235" marT="72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692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2569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09.01 - SEC. OBRAS - ORGÃOS SUBORDINADOS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2569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1069 - MANUTENÇAO , DA BALSA MUNICIPAL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19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235" marR="7235" marT="7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235" marR="7235" marT="7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235" marR="7235" marT="7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192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77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2.141 - MANUTENÇÃOE CONSERVAÇÃO DA BALSA MUNCIPAL</a:t>
                      </a:r>
                    </a:p>
                  </a:txBody>
                  <a:tcPr marL="7235" marR="7235" marT="7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SEC. OBRAS - ORGÃOS SUBORDINADOS</a:t>
                      </a:r>
                    </a:p>
                  </a:txBody>
                  <a:tcPr marL="7235" marR="7235" marT="7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235" marR="7235" marT="7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MANUTENÇÃO E CONSERVAÇÃO DA BALSA</a:t>
                      </a:r>
                    </a:p>
                  </a:txBody>
                  <a:tcPr marL="7235" marR="7235" marT="7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235" marR="7235" marT="7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5.788,13 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692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5.788,13 </a:t>
                      </a:r>
                    </a:p>
                  </a:txBody>
                  <a:tcPr marL="7235" marR="7235" marT="7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692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35" marR="7235" marT="72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35" marR="7235" marT="72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35" marR="7235" marT="72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35" marR="7235" marT="72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35" marR="7235" marT="72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35" marR="7235" marT="72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35" marR="7235" marT="72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35" marR="7235" marT="72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70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8881759"/>
              </p:ext>
            </p:extLst>
          </p:nvPr>
        </p:nvGraphicFramePr>
        <p:xfrm>
          <a:off x="457200" y="1900410"/>
          <a:ext cx="8229600" cy="4341502"/>
        </p:xfrm>
        <a:graphic>
          <a:graphicData uri="http://schemas.openxmlformats.org/drawingml/2006/table">
            <a:tbl>
              <a:tblPr/>
              <a:tblGrid>
                <a:gridCol w="1879338"/>
                <a:gridCol w="1874339"/>
                <a:gridCol w="299894"/>
                <a:gridCol w="1087117"/>
                <a:gridCol w="824710"/>
                <a:gridCol w="299894"/>
                <a:gridCol w="982154"/>
                <a:gridCol w="982154"/>
              </a:tblGrid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8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09.01 - SEC. OBRAS - ORGÃOS SUBORDINADOS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2026 - ADM. OPER. DA SEC. DE OBRAS E SANEAMENTO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7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3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29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2.054 - MANUTENCAO E OPERACAO DA SEC. DE OBRAS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SEC. OBRAS - ORGÃOS SUBORDINADOS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1.627.500,00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1.627.500,00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8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09.01 - SEC. OBRAS - ORGÃOS SUBORDINADOS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2031 - MANUTENCAO DA SEC. DE OBRAS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7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3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9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2.057 - INFRA-ESTRUTURA URBANA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SEC. OBRAS - ORGÃOS SUBORDINADOS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33.075,00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33.075,00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00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729280"/>
              </p:ext>
            </p:extLst>
          </p:nvPr>
        </p:nvGraphicFramePr>
        <p:xfrm>
          <a:off x="467544" y="836712"/>
          <a:ext cx="8229600" cy="4910783"/>
        </p:xfrm>
        <a:graphic>
          <a:graphicData uri="http://schemas.openxmlformats.org/drawingml/2006/table">
            <a:tbl>
              <a:tblPr/>
              <a:tblGrid>
                <a:gridCol w="1879338"/>
                <a:gridCol w="1874339"/>
                <a:gridCol w="299894"/>
                <a:gridCol w="1087117"/>
                <a:gridCol w="824710"/>
                <a:gridCol w="299894"/>
                <a:gridCol w="982154"/>
                <a:gridCol w="982154"/>
              </a:tblGrid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8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09.01 - SEC. OBRAS - ORGÃOS SUBORDINADOS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2032 - CONST.CONS.E MAN.DEPAV.ABRIGOS E PASSEIOS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7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3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9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2.057 - INFRA-ESTRUTURA URBANA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SEC. OBRAS - ORGÃOS SUBORDINADOS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13.230,00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13.230,00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8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09.01 - SEC. OBRAS - ORGÃOS SUBORDINADOS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2033 - AMPL.INST. OPER. E MAN. DE SERV. DE AGUA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7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3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0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2.059 - ABASTECIMENTO DE AGUA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SEC. OBRAS - ORGÃOS SUBORDINADOS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63.185,85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0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2.062 - AMPLIACAO E CONSERVACAO DO SISTEMA DE SANEAMENTO BASICOS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SEC. OBRAS - ORGÃOS SUBORDINADOS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17.364,38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80.550,23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8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418087"/>
              </p:ext>
            </p:extLst>
          </p:nvPr>
        </p:nvGraphicFramePr>
        <p:xfrm>
          <a:off x="395536" y="1268760"/>
          <a:ext cx="8229600" cy="4071343"/>
        </p:xfrm>
        <a:graphic>
          <a:graphicData uri="http://schemas.openxmlformats.org/drawingml/2006/table">
            <a:tbl>
              <a:tblPr/>
              <a:tblGrid>
                <a:gridCol w="1879338"/>
                <a:gridCol w="1874339"/>
                <a:gridCol w="299894"/>
                <a:gridCol w="1087117"/>
                <a:gridCol w="824710"/>
                <a:gridCol w="299894"/>
                <a:gridCol w="982154"/>
                <a:gridCol w="982154"/>
              </a:tblGrid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8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09.01 - SEC. OBRAS - ORGÃOS SUBORDINADOS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2034 - COLETA E DESTINACAO DO LIXO URBANO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7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3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2.060 - LIMPEZA PUBLICA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SEC. OBRAS - ORGÃOS SUBORDINADOS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309.750,00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309.750,00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8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09.01 - SEC. OBRAS - ORGÃOS SUBORDINADOS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2035 - MANUT. DO SISTEMA DE ILUMINACAO PUBLICA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7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3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5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2.061 - ILUMINACAO PUBLICA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SEC. OBRAS - ORGÃOS SUBORDINADOS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154.350,00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154.350,00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30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063400"/>
              </p:ext>
            </p:extLst>
          </p:nvPr>
        </p:nvGraphicFramePr>
        <p:xfrm>
          <a:off x="395536" y="908720"/>
          <a:ext cx="8229600" cy="4850858"/>
        </p:xfrm>
        <a:graphic>
          <a:graphicData uri="http://schemas.openxmlformats.org/drawingml/2006/table">
            <a:tbl>
              <a:tblPr/>
              <a:tblGrid>
                <a:gridCol w="1879338"/>
                <a:gridCol w="1874339"/>
                <a:gridCol w="299894"/>
                <a:gridCol w="1087117"/>
                <a:gridCol w="824710"/>
                <a:gridCol w="299894"/>
                <a:gridCol w="982154"/>
                <a:gridCol w="982154"/>
              </a:tblGrid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8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09.01 - SEC. OBRAS - ORGÃOS SUBORDINADOS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2036 - SANEAMENTO BASICO URBANO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7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3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0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2.062 - AMPLIACAO E CONSERVACAO DO SISTEMA DE SANEAMENTO BASICOS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SEC. OBRAS - ORGÃOS SUBORDINADOS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110.525,63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110.525,63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8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09.01 - SEC. OBRAS - ORGÃOS SUBORDINADOS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2037 - CONSTRUCAO E REFORMA DE EST. VICINAIS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7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3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5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2.063 - CONST. RECUP. CONSERV. E MANUT. DAS ESTRADAS MUNICIPAIS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SEC. OBRAS - ORGÃOS SUBORDINADOS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77.560,88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77.560,88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82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57979"/>
              </p:ext>
            </p:extLst>
          </p:nvPr>
        </p:nvGraphicFramePr>
        <p:xfrm>
          <a:off x="395536" y="836712"/>
          <a:ext cx="8229600" cy="4991254"/>
        </p:xfrm>
        <a:graphic>
          <a:graphicData uri="http://schemas.openxmlformats.org/drawingml/2006/table">
            <a:tbl>
              <a:tblPr/>
              <a:tblGrid>
                <a:gridCol w="1879338"/>
                <a:gridCol w="1874339"/>
                <a:gridCol w="299894"/>
                <a:gridCol w="1087117"/>
                <a:gridCol w="824710"/>
                <a:gridCol w="299894"/>
                <a:gridCol w="982154"/>
                <a:gridCol w="982154"/>
              </a:tblGrid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8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09.01 - SEC. OBRAS - ORGÃOS SUBORDINADOS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2101 - MANUT E CONSERVAÇÃO DA PRAÇA MUNICIPAL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7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3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5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2.100 - MANUT E CONSERVAÇAO DA PRAÇA MUNICIPAL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SEC. OBRAS - ORGÃOS SUBORDINADOS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POPULAÇÃO DO MUNICIPIO E SERVIDORES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22.050,00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22.050,00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8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09.01 - SEC. OBRAS - ORGÃOS SUBORDINADOS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2110 - DEPTO MUNICIPAL DE TRÂNSITO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7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3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5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2.107 - JUNTA ADMINISTRATIVA DE RECURSOS DE INFRAÇÕES - JARI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SEC. OBRAS - ORGÃOS SUBORDINADOS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ATENDIMENTO A MUNICIPES 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551,25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551,25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41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052956"/>
              </p:ext>
            </p:extLst>
          </p:nvPr>
        </p:nvGraphicFramePr>
        <p:xfrm>
          <a:off x="395536" y="1628800"/>
          <a:ext cx="8229600" cy="2528309"/>
        </p:xfrm>
        <a:graphic>
          <a:graphicData uri="http://schemas.openxmlformats.org/drawingml/2006/table">
            <a:tbl>
              <a:tblPr/>
              <a:tblGrid>
                <a:gridCol w="1879338"/>
                <a:gridCol w="1874339"/>
                <a:gridCol w="299894"/>
                <a:gridCol w="1087117"/>
                <a:gridCol w="824710"/>
                <a:gridCol w="299894"/>
                <a:gridCol w="982154"/>
                <a:gridCol w="982154"/>
              </a:tblGrid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8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09.01 - SEC. OBRAS - ORGÃOS SUBORDINADOS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2114 - PROGRAMA ABAST DE AGUA M.ALTO - FUNASA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7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3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1.098 - ABASTECIMENTO DE AGUA M.ALTO - FUNASA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SEC. OBRAS - ORGÃOS SUBORDINADOS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ATENDIMENTO A MUNICIPES 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2.100,00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2.100,00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6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Encargos </a:t>
            </a:r>
            <a:r>
              <a:rPr lang="pt-BR" dirty="0" smtClean="0"/>
              <a:t>Financeiros </a:t>
            </a:r>
            <a:r>
              <a:rPr lang="pt-BR" dirty="0" smtClean="0"/>
              <a:t>do </a:t>
            </a:r>
            <a:r>
              <a:rPr lang="pt-BR" dirty="0" smtClean="0"/>
              <a:t>Município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427280"/>
              </p:ext>
            </p:extLst>
          </p:nvPr>
        </p:nvGraphicFramePr>
        <p:xfrm>
          <a:off x="613403" y="1600198"/>
          <a:ext cx="7917193" cy="5018691"/>
        </p:xfrm>
        <a:graphic>
          <a:graphicData uri="http://schemas.openxmlformats.org/drawingml/2006/table">
            <a:tbl>
              <a:tblPr/>
              <a:tblGrid>
                <a:gridCol w="1807995"/>
                <a:gridCol w="1803187"/>
                <a:gridCol w="288510"/>
                <a:gridCol w="1045848"/>
                <a:gridCol w="793403"/>
                <a:gridCol w="288510"/>
                <a:gridCol w="944870"/>
                <a:gridCol w="944870"/>
              </a:tblGrid>
              <a:tr h="144124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4124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124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206" marR="7206" marT="7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1773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10.01 - ENCARGOS GERAIS DA ADMINISTRAÇÃO</a:t>
                      </a:r>
                    </a:p>
                  </a:txBody>
                  <a:tcPr marL="7206" marR="7206" marT="7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1773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0109 - PROGRAMA DE CESTA BASICAS AO SERV. MUNIC</a:t>
                      </a:r>
                    </a:p>
                  </a:txBody>
                  <a:tcPr marL="7206" marR="7206" marT="7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13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206" marR="7206" marT="7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206" marR="7206" marT="7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206" marR="7206" marT="7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206" marR="7206" marT="7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206" marR="7206" marT="7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206" marR="7206" marT="7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206" marR="7206" marT="7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13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206" marR="7206" marT="7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206" marR="7206" marT="7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206" marR="7206" marT="7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206" marR="7206" marT="7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1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2.070 - PROGRAMA DAS CESTAS BASICAS AOS SERV. MUNICIPAIS</a:t>
                      </a:r>
                    </a:p>
                  </a:txBody>
                  <a:tcPr marL="7206" marR="7206" marT="7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ENCARGOS GERAIS DA ADMINISTRAÇÃO</a:t>
                      </a:r>
                    </a:p>
                  </a:txBody>
                  <a:tcPr marL="7206" marR="7206" marT="7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206" marR="7206" marT="7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206" marR="7206" marT="7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206" marR="7206" marT="7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206" marR="7206" marT="7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463.050,00 </a:t>
                      </a:r>
                    </a:p>
                  </a:txBody>
                  <a:tcPr marL="7206" marR="7206" marT="7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24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206" marR="7206" marT="7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463.050,00 </a:t>
                      </a:r>
                    </a:p>
                  </a:txBody>
                  <a:tcPr marL="7206" marR="7206" marT="7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24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4124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4124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124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206" marR="7206" marT="7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1773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10.01 - ENCARGOS GERAIS DA ADMINISTRAÇÃO</a:t>
                      </a:r>
                    </a:p>
                  </a:txBody>
                  <a:tcPr marL="7206" marR="7206" marT="7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1773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2038 - MANUT. DOS ENCARGOS GERAIS DO MUNICIPIO</a:t>
                      </a:r>
                    </a:p>
                  </a:txBody>
                  <a:tcPr marL="7206" marR="7206" marT="7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13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206" marR="7206" marT="7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206" marR="7206" marT="7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206" marR="7206" marT="7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206" marR="7206" marT="7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206" marR="7206" marT="7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206" marR="7206" marT="7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206" marR="7206" marT="7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13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206" marR="7206" marT="7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206" marR="7206" marT="7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206" marR="7206" marT="7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206" marR="7206" marT="7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3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2.065 - DESPESAS GERAIS DA ADMINISTRACAO</a:t>
                      </a:r>
                    </a:p>
                  </a:txBody>
                  <a:tcPr marL="7206" marR="7206" marT="7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ENCARGOS GERAIS DA ADMINISTRAÇÃO</a:t>
                      </a:r>
                    </a:p>
                  </a:txBody>
                  <a:tcPr marL="7206" marR="7206" marT="7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206" marR="7206" marT="7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206" marR="7206" marT="7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206" marR="7206" marT="7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206" marR="7206" marT="7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44.100,00 </a:t>
                      </a:r>
                    </a:p>
                  </a:txBody>
                  <a:tcPr marL="7206" marR="7206" marT="7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7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2.066 - CONSTRUCAO, REFORMA, AMPLIACAO DO PREDIO</a:t>
                      </a:r>
                    </a:p>
                  </a:txBody>
                  <a:tcPr marL="7206" marR="7206" marT="7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ENCARGOS GERAIS DA ADMINISTRAÇÃO</a:t>
                      </a:r>
                    </a:p>
                  </a:txBody>
                  <a:tcPr marL="7206" marR="7206" marT="7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206" marR="7206" marT="7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206" marR="7206" marT="7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206" marR="7206" marT="7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206" marR="7206" marT="7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100.000,00 </a:t>
                      </a:r>
                    </a:p>
                  </a:txBody>
                  <a:tcPr marL="7206" marR="7206" marT="7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24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206" marR="7206" marT="7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144.100,00 </a:t>
                      </a:r>
                    </a:p>
                  </a:txBody>
                  <a:tcPr marL="7206" marR="7206" marT="7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24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63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009345"/>
              </p:ext>
            </p:extLst>
          </p:nvPr>
        </p:nvGraphicFramePr>
        <p:xfrm>
          <a:off x="395536" y="1628800"/>
          <a:ext cx="8229600" cy="2917040"/>
        </p:xfrm>
        <a:graphic>
          <a:graphicData uri="http://schemas.openxmlformats.org/drawingml/2006/table">
            <a:tbl>
              <a:tblPr/>
              <a:tblGrid>
                <a:gridCol w="1879338"/>
                <a:gridCol w="1874339"/>
                <a:gridCol w="299894"/>
                <a:gridCol w="1087117"/>
                <a:gridCol w="824710"/>
                <a:gridCol w="299894"/>
                <a:gridCol w="982154"/>
                <a:gridCol w="982154"/>
              </a:tblGrid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8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10.01 - ENCARGOS GERAIS DA ADMINISTRAÇÃO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2039 - ENCARGOS COMUNS DA ADMINISTRACAO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7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3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2.067 - ENCARGOS GERAIS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ENCARGOS GERAIS DA ADMINISTRAÇÃO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771.750,00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36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2.069 - AMORTIZACAO E ENCARGOS DA DIVIDA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ENCARGOS GERAIS DA ADMINISTRAÇÃO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606.375,00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1.378.125,00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42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Base Legal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pt-BR" dirty="0" smtClean="0"/>
              <a:t>Constituição Federal;</a:t>
            </a:r>
          </a:p>
          <a:p>
            <a:pPr algn="just" eaLnBrk="1" hangingPunct="1"/>
            <a:r>
              <a:rPr lang="pt-BR" dirty="0" smtClean="0"/>
              <a:t>Lei Federal 4320/64;</a:t>
            </a:r>
          </a:p>
          <a:p>
            <a:pPr algn="just" eaLnBrk="1" hangingPunct="1"/>
            <a:r>
              <a:rPr lang="pt-BR" dirty="0" smtClean="0"/>
              <a:t>Lei Complementar 101/2000 (Lei de Responsabilidade Fiscal);</a:t>
            </a:r>
          </a:p>
          <a:p>
            <a:pPr algn="just" eaLnBrk="1" hangingPunct="1"/>
            <a:r>
              <a:rPr lang="pt-BR" dirty="0" smtClean="0"/>
              <a:t>Lei Orgânica do Município;</a:t>
            </a:r>
          </a:p>
          <a:p>
            <a:pPr algn="just" eaLnBrk="1" hangingPunct="1"/>
            <a:r>
              <a:rPr lang="pt-BR" dirty="0" smtClean="0"/>
              <a:t>Instruções Normativas do Tribunal de Contas do Estado e da Secretaria do Tesouro Nacional.</a:t>
            </a:r>
          </a:p>
        </p:txBody>
      </p:sp>
    </p:spTree>
    <p:extLst>
      <p:ext uri="{BB962C8B-B14F-4D97-AF65-F5344CB8AC3E}">
        <p14:creationId xmlns:p14="http://schemas.microsoft.com/office/powerpoint/2010/main" val="161143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372815"/>
              </p:ext>
            </p:extLst>
          </p:nvPr>
        </p:nvGraphicFramePr>
        <p:xfrm>
          <a:off x="395536" y="1844824"/>
          <a:ext cx="8229600" cy="2497570"/>
        </p:xfrm>
        <a:graphic>
          <a:graphicData uri="http://schemas.openxmlformats.org/drawingml/2006/table">
            <a:tbl>
              <a:tblPr/>
              <a:tblGrid>
                <a:gridCol w="1879338"/>
                <a:gridCol w="1874339"/>
                <a:gridCol w="299894"/>
                <a:gridCol w="1087117"/>
                <a:gridCol w="824710"/>
                <a:gridCol w="299894"/>
                <a:gridCol w="982154"/>
                <a:gridCol w="982154"/>
              </a:tblGrid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8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11.01 - RESERVA DE CONTINGENCIA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2054 - Reserva de Contingencia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7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3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8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2.071 - RESERVA DE CONTINGENCIA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RESERVA DE CONTINGENCIA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110.250,00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110.250,00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536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Secretaria de Planejamento e Desenvolvimento Estratégico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590893"/>
              </p:ext>
            </p:extLst>
          </p:nvPr>
        </p:nvGraphicFramePr>
        <p:xfrm>
          <a:off x="457200" y="2747091"/>
          <a:ext cx="8229600" cy="2518821"/>
        </p:xfrm>
        <a:graphic>
          <a:graphicData uri="http://schemas.openxmlformats.org/drawingml/2006/table">
            <a:tbl>
              <a:tblPr/>
              <a:tblGrid>
                <a:gridCol w="1879338"/>
                <a:gridCol w="1874339"/>
                <a:gridCol w="299894"/>
                <a:gridCol w="1087117"/>
                <a:gridCol w="824710"/>
                <a:gridCol w="299894"/>
                <a:gridCol w="982154"/>
                <a:gridCol w="982154"/>
              </a:tblGrid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8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PREFEITURA MUNICIPAL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12.01 - SEC. PLANEJ. E DES. EST. - ORG. SURB.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0010 - ADMINISTRAÇÃO GOVERNAMENTAL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7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3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2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2.072 - PLANEJAMENTO E DESENVOLVIMENTO ESTRATEGICO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SEC. PLANEJ. E DES. EST. - ORG. SURB.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163.258,20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163.258,20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7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Fundo de Previdência Municipal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342166"/>
              </p:ext>
            </p:extLst>
          </p:nvPr>
        </p:nvGraphicFramePr>
        <p:xfrm>
          <a:off x="395536" y="1916832"/>
          <a:ext cx="8229600" cy="3258886"/>
        </p:xfrm>
        <a:graphic>
          <a:graphicData uri="http://schemas.openxmlformats.org/drawingml/2006/table">
            <a:tbl>
              <a:tblPr/>
              <a:tblGrid>
                <a:gridCol w="1879338"/>
                <a:gridCol w="1874339"/>
                <a:gridCol w="299894"/>
                <a:gridCol w="1087117"/>
                <a:gridCol w="824710"/>
                <a:gridCol w="299894"/>
                <a:gridCol w="982154"/>
                <a:gridCol w="982154"/>
              </a:tblGrid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Exercício: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8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Situação: Em Elaboração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Fundamento Legal: 2015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Data: 03/07/2014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Tipo: Projeto de Lei</a:t>
                      </a: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811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Gestora: FUNDO DE PREVIDENCIA MUNICIPAL - RPPS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Unidade: 13.01 - FUNDO PREVIDENCIA MUNICIPAL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73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Programa: 2041 - FUNDO DE PREVIDENCIA MUNICIPAL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7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 da Ação-Subação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Unid. Responsável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Produto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3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(Bem ou Serviço)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Medida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Físicas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(R$ 1)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01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2.073 - PAGTO. DOS SERVIDORES INATVOS,  PENCIONISTAS E LICENCA SAUDE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FUNDO PREVIDENCIA MUNICIPAL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972.405,00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29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2.074 - MANUT. DO FUNDO DE PREVIDENCIA MUCIPAL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FUNDO PREVIDENCIA MUNICIPAL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ATIVIDADE MANTIDAS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19.845,00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NO EXERCÍCIO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992.250,00 </a:t>
                      </a:r>
                    </a:p>
                  </a:txBody>
                  <a:tcPr marL="7491" marR="7491" marT="7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9811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1" marR="7491" marT="7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99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Despesa total por órgão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862247"/>
              </p:ext>
            </p:extLst>
          </p:nvPr>
        </p:nvGraphicFramePr>
        <p:xfrm>
          <a:off x="179512" y="1196758"/>
          <a:ext cx="8784978" cy="6007087"/>
        </p:xfrm>
        <a:graphic>
          <a:graphicData uri="http://schemas.openxmlformats.org/drawingml/2006/table">
            <a:tbl>
              <a:tblPr/>
              <a:tblGrid>
                <a:gridCol w="1425213"/>
                <a:gridCol w="1281197"/>
                <a:gridCol w="1281197"/>
                <a:gridCol w="1281197"/>
                <a:gridCol w="683305"/>
                <a:gridCol w="683305"/>
                <a:gridCol w="683305"/>
                <a:gridCol w="683305"/>
                <a:gridCol w="782954"/>
              </a:tblGrid>
              <a:tr h="161707">
                <a:tc rowSpan="2" gridSpan="7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Órgão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1707">
                <a:tc gridSpan="7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785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01-CAMARA MUNICIPAL DE MAQUINE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997.500,00 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997.500,00 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785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02-GABINETE DO PREFEITO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488.250,00 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488.250,00 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785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03-SECRETARIA MUN. DE ADMINISTRAÇÃO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434.977,60 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434.977,60 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785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04-SECRETARIA MUNICIPAL DA FAZENDA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525.000,00 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525.000,00 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785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05-SEC. MUN. DE AGRIC. TUR. E MEIO AMBIENTE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887.775,00 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887.775,00 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356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06-SECRETARIA MUN. DE EDUC. E CULTURA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6.461.597,19 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6.461.597,19 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356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07-SECRETARIA MUN. DE SAUDE 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4.329.100,61 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4.329.100,61 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785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08-SECRETARIA MUN. DE ASSISTENCIA SOCIAL 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666.268,00 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666.268,00 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356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09-SECRETARIA MUN. DE OBRAS E SANEAMENTO 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2.659.631,12 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2.659.631,12 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356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10-ENCARGOS FINANCEIROS DO MUNICIPIO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1.985.275,00 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1.985.275,00 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785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11-RESERVA DE CONTINGENCIA 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110.250,00 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110.250,00 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785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12-SEC. MUN. DE PLENAJ. DESENV. ESTRATEGICO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163.258,20 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163.258,20 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785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13-FUNDO PREVIDENCIA SOCIAL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992.250,00 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992.250,00 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356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DA LDO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20.701.132,72 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20.701.132,72 </a:t>
                      </a:r>
                    </a:p>
                  </a:txBody>
                  <a:tcPr marL="6775" marR="6775" marT="6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1707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5" marR="6775" marT="67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5" marR="6775" marT="67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5" marR="6775" marT="67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5" marR="6775" marT="67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5" marR="6775" marT="67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5" marR="6775" marT="67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5" marR="6775" marT="67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5" marR="6775" marT="67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5" marR="6775" marT="67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1707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5" marR="6775" marT="6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5" marR="6775" marT="6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5" marR="6775" marT="6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5" marR="6775" marT="6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5" marR="6775" marT="6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5" marR="6775" marT="6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5" marR="6775" marT="6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5" marR="6775" marT="6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5" marR="6775" marT="6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707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5" marR="6775" marT="6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5" marR="6775" marT="6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5" marR="6775" marT="6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5" marR="6775" marT="6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5" marR="6775" marT="6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5" marR="6775" marT="6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5" marR="6775" marT="6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5" marR="6775" marT="6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5" marR="6775" marT="6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707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5" marR="6775" marT="6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5" marR="6775" marT="6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5" marR="6775" marT="6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5" marR="6775" marT="6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5" marR="6775" marT="6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5" marR="6775" marT="6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5" marR="6775" marT="6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5" marR="6775" marT="6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5" marR="6775" marT="67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5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543976"/>
              </p:ext>
            </p:extLst>
          </p:nvPr>
        </p:nvGraphicFramePr>
        <p:xfrm>
          <a:off x="2176462" y="1774031"/>
          <a:ext cx="4791075" cy="330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6021637" cy="435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14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Valor receita ....R$ 20.701.132,72</a:t>
            </a:r>
            <a:br>
              <a:rPr lang="pt-BR" dirty="0" smtClean="0"/>
            </a:br>
            <a:r>
              <a:rPr lang="pt-BR" dirty="0" smtClean="0"/>
              <a:t>Valor Despesa...R$ 20.701.132,72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167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erminal2\Desktop\MAQUINE LDO 2015\1813299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pt-BR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t-BR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pt-BR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pt-BR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t-BR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pt-BR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pt-BR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pt-BR" b="1" i="1" dirty="0" smtClean="0"/>
              <a:t>Agradecemos a atenção de todos, neste ato de democracia e transparência.</a:t>
            </a:r>
            <a:r>
              <a:rPr lang="pt-BR" b="1" i="1" dirty="0"/>
              <a:t/>
            </a:r>
            <a:br>
              <a:rPr lang="pt-BR" b="1" i="1" dirty="0"/>
            </a:br>
            <a:r>
              <a:rPr lang="pt-BR" b="1" i="1" dirty="0" smtClean="0"/>
              <a:t>LDO 2015</a:t>
            </a:r>
            <a:r>
              <a:rPr lang="pt-BR" b="1" i="1" dirty="0"/>
              <a:t/>
            </a:r>
            <a:br>
              <a:rPr lang="pt-BR" b="1" i="1" dirty="0"/>
            </a:br>
            <a:r>
              <a:rPr lang="pt-BR" b="1" i="1" dirty="0" smtClean="0"/>
              <a:t>Alcides </a:t>
            </a:r>
            <a:r>
              <a:rPr lang="pt-BR" b="1" i="1" dirty="0" err="1" smtClean="0"/>
              <a:t>Scussel</a:t>
            </a:r>
            <a:r>
              <a:rPr lang="pt-BR" b="1" i="1" dirty="0" smtClean="0"/>
              <a:t> </a:t>
            </a:r>
            <a:br>
              <a:rPr lang="pt-BR" b="1" i="1" dirty="0" smtClean="0"/>
            </a:br>
            <a:r>
              <a:rPr lang="pt-BR" b="1" i="1" dirty="0" smtClean="0"/>
              <a:t>Executivo Municipal  </a:t>
            </a:r>
            <a:endParaRPr lang="pt-BR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109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da LDO </a:t>
            </a:r>
            <a:endParaRPr lang="pt-BR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pt-BR" dirty="0" smtClean="0"/>
              <a:t>Estabelecer diretrizes, metas e prioridades da administração;</a:t>
            </a:r>
          </a:p>
          <a:p>
            <a:pPr algn="just" eaLnBrk="1" hangingPunct="1"/>
            <a:r>
              <a:rPr lang="pt-BR" dirty="0" smtClean="0"/>
              <a:t>Orientar a elaboração da proposta orçamentária;</a:t>
            </a:r>
          </a:p>
          <a:p>
            <a:pPr algn="just" eaLnBrk="1" hangingPunct="1"/>
            <a:r>
              <a:rPr lang="pt-BR" dirty="0" smtClean="0"/>
              <a:t>Compatibilizar as políticas, objetivos e metas previamente estabelecidas no PPA;</a:t>
            </a:r>
          </a:p>
          <a:p>
            <a:pPr algn="just" eaLnBrk="1" hangingPunct="1"/>
            <a:r>
              <a:rPr lang="pt-BR" dirty="0" smtClean="0"/>
              <a:t>Adequação entre receitas e despesas</a:t>
            </a:r>
          </a:p>
        </p:txBody>
      </p:sp>
    </p:spTree>
    <p:extLst>
      <p:ext uri="{BB962C8B-B14F-4D97-AF65-F5344CB8AC3E}">
        <p14:creationId xmlns:p14="http://schemas.microsoft.com/office/powerpoint/2010/main" val="190151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8000" dirty="0" smtClean="0"/>
              <a:t>Metas Fiscais </a:t>
            </a:r>
          </a:p>
          <a:p>
            <a:pPr marL="0" indent="0" algn="ctr">
              <a:buNone/>
            </a:pPr>
            <a:r>
              <a:rPr lang="pt-BR" sz="8000" dirty="0" smtClean="0"/>
              <a:t>LDO 2015 </a:t>
            </a:r>
            <a:endParaRPr lang="pt-BR" sz="8000" dirty="0"/>
          </a:p>
        </p:txBody>
      </p:sp>
    </p:spTree>
    <p:extLst>
      <p:ext uri="{BB962C8B-B14F-4D97-AF65-F5344CB8AC3E}">
        <p14:creationId xmlns:p14="http://schemas.microsoft.com/office/powerpoint/2010/main" val="26626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025773"/>
              </p:ext>
            </p:extLst>
          </p:nvPr>
        </p:nvGraphicFramePr>
        <p:xfrm>
          <a:off x="467544" y="1052736"/>
          <a:ext cx="8219255" cy="4518772"/>
        </p:xfrm>
        <a:graphic>
          <a:graphicData uri="http://schemas.openxmlformats.org/drawingml/2006/table">
            <a:tbl>
              <a:tblPr/>
              <a:tblGrid>
                <a:gridCol w="2213873"/>
                <a:gridCol w="764574"/>
                <a:gridCol w="764574"/>
                <a:gridCol w="472646"/>
                <a:gridCol w="764574"/>
                <a:gridCol w="764574"/>
                <a:gridCol w="472646"/>
                <a:gridCol w="764574"/>
                <a:gridCol w="764574"/>
                <a:gridCol w="472646"/>
              </a:tblGrid>
              <a:tr h="182915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Prefeitura Municipal de Maquine - RS</a:t>
                      </a:r>
                    </a:p>
                  </a:txBody>
                  <a:tcPr marL="6927" marR="6927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2915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 DE DIRETRIZES ORÇAMENTÁRIAS</a:t>
                      </a:r>
                    </a:p>
                  </a:txBody>
                  <a:tcPr marL="6927" marR="6927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2915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ANEXO DE METAS FISCAIS</a:t>
                      </a:r>
                    </a:p>
                  </a:txBody>
                  <a:tcPr marL="6927" marR="6927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2915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 ANUAIS</a:t>
                      </a:r>
                    </a:p>
                  </a:txBody>
                  <a:tcPr marL="6927" marR="6927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2915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6927" marR="6927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2915"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27" marR="6927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27" marR="6927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27" marR="6927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27" marR="6927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27" marR="6927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27" marR="6927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27" marR="6927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27" marR="6927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27" marR="6927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27" marR="6927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AMF - Demonstrativo I (LRF, art 4º, § 1º)</a:t>
                      </a:r>
                    </a:p>
                  </a:txBody>
                  <a:tcPr marL="6927" marR="6927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27" marR="6927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27" marR="6927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27" marR="6927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27" marR="6927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27" marR="6927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27" marR="6927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27" marR="6927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27" marR="6927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R$ 1,00</a:t>
                      </a:r>
                    </a:p>
                  </a:txBody>
                  <a:tcPr marL="6927" marR="6927" marT="6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1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ESPECIFICAÇÃO</a:t>
                      </a:r>
                    </a:p>
                  </a:txBody>
                  <a:tcPr marL="6927" marR="6927" marT="692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29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PIB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PIB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PIB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9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Corrente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Constante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Corrente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Constante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Corrente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Constante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9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(a)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(a/PIB)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(b)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(b/PIB)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(c)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(c/PIB)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9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100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100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100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 Total</a:t>
                      </a:r>
                    </a:p>
                  </a:txBody>
                  <a:tcPr marL="6927" marR="6927" marT="6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10.125.790,26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10.125.790,26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10.835.559,41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10.835.559,41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0,000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11.377.337,38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11.377.337,38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0,000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 Primária (I)</a:t>
                      </a:r>
                    </a:p>
                  </a:txBody>
                  <a:tcPr marL="6927" marR="6927" marT="6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9.194.455,36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9.194.455,36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9.838.708,00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9.838.708,00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0,000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10.330.643,40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10.330.643,40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0,000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Despesa Total</a:t>
                      </a:r>
                    </a:p>
                  </a:txBody>
                  <a:tcPr marL="6927" marR="6927" marT="6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8.917.036,44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8.917.036,44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9.542.077,60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9.542.077,60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0,000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10.019.181,48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10.019.181,48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0,000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Despesa Primária (II)</a:t>
                      </a:r>
                    </a:p>
                  </a:txBody>
                  <a:tcPr marL="6927" marR="6927" marT="6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8.917.036,44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8.917.036,44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9.542.077,60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9.542.077,60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0,000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9.542.077,60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9.542.077,60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0,000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Resultado Primário (III) = (I - II)</a:t>
                      </a:r>
                    </a:p>
                  </a:txBody>
                  <a:tcPr marL="6927" marR="6927" marT="6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277.418,92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277.418,92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296.630,40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296.630,40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0,000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788.565,80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788.565,80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0,000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Resultado Nominal</a:t>
                      </a:r>
                    </a:p>
                  </a:txBody>
                  <a:tcPr marL="6927" marR="6927" marT="6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277.418,92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277.418,92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296.864,67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296.864,67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0,000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788.565,80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788.565,80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0,000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Dívida Pública Consolidada</a:t>
                      </a:r>
                    </a:p>
                  </a:txBody>
                  <a:tcPr marL="6927" marR="6927" marT="6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2.638.952,52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2.638.952,52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2.823.930,10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2.823.930,10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0,000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2.965.126,60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2.965.126,60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0,000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Dívida Consolidada Líquida</a:t>
                      </a:r>
                    </a:p>
                  </a:txBody>
                  <a:tcPr marL="6927" marR="6927" marT="6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2.638.952,52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2.638.952,52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2.823.930,10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2.823.930,10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0,000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2.965.126,60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2.965.126,60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0,000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7" marR="6927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7" marR="6927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7" marR="6927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7" marR="6927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7" marR="6927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7" marR="6927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7" marR="6927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7" marR="6927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7" marR="6927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27" marR="6927" marT="69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Receitas Primárias advindas de PPP (IV)</a:t>
                      </a:r>
                    </a:p>
                  </a:txBody>
                  <a:tcPr marL="6927" marR="6927" marT="6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0,000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0,000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Despesas Primárias geradas por PPP (V)</a:t>
                      </a:r>
                    </a:p>
                  </a:txBody>
                  <a:tcPr marL="6927" marR="6927" marT="6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0,000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0,000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915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Impacto do saldo das PPP (VI)=(IV-V)</a:t>
                      </a:r>
                    </a:p>
                  </a:txBody>
                  <a:tcPr marL="6927" marR="6927" marT="69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0,000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0,000 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09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10836</Words>
  <Application>Microsoft Office PowerPoint</Application>
  <PresentationFormat>Apresentação na tela (4:3)</PresentationFormat>
  <Paragraphs>3686</Paragraphs>
  <Slides>66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66</vt:i4>
      </vt:variant>
    </vt:vector>
  </HeadingPairs>
  <TitlesOfParts>
    <vt:vector size="67" baseType="lpstr">
      <vt:lpstr>Tema do Office</vt:lpstr>
      <vt:lpstr>Estado do Rio Grande do Sul Prefeitura Municipal de Maquiné/RS</vt:lpstr>
      <vt:lpstr>Audiência Pública </vt:lpstr>
      <vt:lpstr>Lei de Diretrizes Orçamentárias </vt:lpstr>
      <vt:lpstr>Peças de Planejamento </vt:lpstr>
      <vt:lpstr>Lei de Diretrizes Orçamentárias </vt:lpstr>
      <vt:lpstr>Base Legal </vt:lpstr>
      <vt:lpstr>Objetivos da LDO 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Proposta de Programa Setorial    Identificação das Ações </vt:lpstr>
      <vt:lpstr>Câmara de Vereadores </vt:lpstr>
      <vt:lpstr>Gabinete do Prefeito </vt:lpstr>
      <vt:lpstr>Secretaria Mun.de Administração</vt:lpstr>
      <vt:lpstr>Secretaria Mun.da Fazenda </vt:lpstr>
      <vt:lpstr>Secretaria Mun.de Agricultura </vt:lpstr>
      <vt:lpstr>Apresentação do PowerPoint</vt:lpstr>
      <vt:lpstr>Apresentação do PowerPoint</vt:lpstr>
      <vt:lpstr>Apresentação do PowerPoint</vt:lpstr>
      <vt:lpstr>Secretaria Mun. de Educação e Desporto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Secretaria Mun. de Saúde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Secretaria Mun. de Assistência Social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Secretaria Mun. de Obras e Saneamento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Encargos Financeiros do Município</vt:lpstr>
      <vt:lpstr>Apresentação do PowerPoint</vt:lpstr>
      <vt:lpstr>Apresentação do PowerPoint</vt:lpstr>
      <vt:lpstr>Secretaria de Planejamento e Desenvolvimento Estratégico</vt:lpstr>
      <vt:lpstr>Fundo de Previdência Municipal</vt:lpstr>
      <vt:lpstr>Despesa total por órgão</vt:lpstr>
      <vt:lpstr>Apresentação do PowerPoint</vt:lpstr>
      <vt:lpstr>Valor receita ....R$ 20.701.132,72 Valor Despesa...R$ 20.701.132,72</vt:lpstr>
      <vt:lpstr>              Agradecemos a atenção de todos, neste ato de democracia e transparência. LDO 2015 Alcides Scussel  Executivo Municipal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Estado do Rio Grande do Sul Prefeitura Municipal de Maquiné/RS</dc:title>
  <dc:creator>Terminal2</dc:creator>
  <cp:lastModifiedBy>Terminal2</cp:lastModifiedBy>
  <cp:revision>24</cp:revision>
  <dcterms:created xsi:type="dcterms:W3CDTF">2014-07-11T17:38:16Z</dcterms:created>
  <dcterms:modified xsi:type="dcterms:W3CDTF">2014-07-16T13:40:00Z</dcterms:modified>
</cp:coreProperties>
</file>