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797675" cy="987266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erminal2\Desktop\Nova%20pasta\total%20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28160542432192E-2"/>
          <c:y val="9.443971792851541E-2"/>
          <c:w val="0.89145332093904928"/>
          <c:h val="0.8398502153022461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Plan1!$B$4:$B$17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Plan1!$C$4:$C$17</c:f>
              <c:numCache>
                <c:formatCode>_("R$"* #,##0.00_);_("R$"* \(#,##0.00\);_("R$"* "-"??_);_(@_)</c:formatCode>
                <c:ptCount val="14"/>
                <c:pt idx="0">
                  <c:v>950000</c:v>
                </c:pt>
                <c:pt idx="1">
                  <c:v>613250</c:v>
                </c:pt>
                <c:pt idx="2">
                  <c:v>571977.6</c:v>
                </c:pt>
                <c:pt idx="3">
                  <c:v>525000</c:v>
                </c:pt>
                <c:pt idx="4">
                  <c:v>974925</c:v>
                </c:pt>
                <c:pt idx="5">
                  <c:v>6688465.8700000001</c:v>
                </c:pt>
                <c:pt idx="6">
                  <c:v>4292100.6100000003</c:v>
                </c:pt>
                <c:pt idx="7">
                  <c:v>716268</c:v>
                </c:pt>
                <c:pt idx="8">
                  <c:v>3193600.35</c:v>
                </c:pt>
                <c:pt idx="9">
                  <c:v>2076525</c:v>
                </c:pt>
                <c:pt idx="10">
                  <c:v>110250</c:v>
                </c:pt>
                <c:pt idx="11">
                  <c:v>120258.2</c:v>
                </c:pt>
                <c:pt idx="12">
                  <c:v>1505500</c:v>
                </c:pt>
                <c:pt idx="13">
                  <c:v>22338120.630000003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Plan1!$B$4:$B$17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Plan1!$D$4:$D$17</c:f>
              <c:numCache>
                <c:formatCode>_("R$"* #,##0.00_);_("R$"* \(#,##0.00\);_("R$"* "-"??_);_(@_)</c:formatCode>
                <c:ptCount val="14"/>
                <c:pt idx="0">
                  <c:v>950000</c:v>
                </c:pt>
                <c:pt idx="1">
                  <c:v>613250</c:v>
                </c:pt>
                <c:pt idx="2">
                  <c:v>571977.6</c:v>
                </c:pt>
                <c:pt idx="3">
                  <c:v>525000</c:v>
                </c:pt>
                <c:pt idx="4">
                  <c:v>974925</c:v>
                </c:pt>
                <c:pt idx="5">
                  <c:v>6688465.8700000001</c:v>
                </c:pt>
                <c:pt idx="6">
                  <c:v>4292100.6100000003</c:v>
                </c:pt>
                <c:pt idx="7">
                  <c:v>716268</c:v>
                </c:pt>
                <c:pt idx="8">
                  <c:v>3193600.35</c:v>
                </c:pt>
                <c:pt idx="9">
                  <c:v>2076525</c:v>
                </c:pt>
                <c:pt idx="10">
                  <c:v>110250</c:v>
                </c:pt>
                <c:pt idx="11">
                  <c:v>120258.2</c:v>
                </c:pt>
                <c:pt idx="12">
                  <c:v>1505500</c:v>
                </c:pt>
                <c:pt idx="13">
                  <c:v>22338120.630000003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648536"/>
        <c:axId val="109871576"/>
      </c:barChart>
      <c:catAx>
        <c:axId val="110648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9871576"/>
        <c:crosses val="autoZero"/>
        <c:auto val="1"/>
        <c:lblAlgn val="ctr"/>
        <c:lblOffset val="100"/>
        <c:noMultiLvlLbl val="0"/>
      </c:catAx>
      <c:valAx>
        <c:axId val="109871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0648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1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6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44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35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55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46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03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89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17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91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5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97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62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3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9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2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0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8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21/07/2015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8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package" Target="../embeddings/Planilha_do_Microsoft_Excel1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package" Target="../embeddings/Planilha_do_Microsoft_Excel2.xls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emf"/><Relationship Id="rId4" Type="http://schemas.openxmlformats.org/officeDocument/2006/relationships/package" Target="../embeddings/Planilha_do_Microsoft_Excel3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emf"/><Relationship Id="rId4" Type="http://schemas.openxmlformats.org/officeDocument/2006/relationships/package" Target="../embeddings/Planilha_do_Microsoft_Excel4.xls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emf"/><Relationship Id="rId4" Type="http://schemas.openxmlformats.org/officeDocument/2006/relationships/package" Target="../embeddings/Planilha_do_Microsoft_Excel5.xls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emf"/><Relationship Id="rId4" Type="http://schemas.openxmlformats.org/officeDocument/2006/relationships/package" Target="../embeddings/Planilha_do_Microsoft_Excel6.xls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4.emf"/><Relationship Id="rId4" Type="http://schemas.openxmlformats.org/officeDocument/2006/relationships/package" Target="../embeddings/Planilha_do_Microsoft_Excel7.xls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emf"/><Relationship Id="rId4" Type="http://schemas.openxmlformats.org/officeDocument/2006/relationships/package" Target="../embeddings/Planilha_do_Microsoft_Excel8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6.emf"/><Relationship Id="rId4" Type="http://schemas.openxmlformats.org/officeDocument/2006/relationships/package" Target="../embeddings/Planilha_do_Microsoft_Excel9.xls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7.emf"/><Relationship Id="rId4" Type="http://schemas.openxmlformats.org/officeDocument/2006/relationships/package" Target="../embeddings/Planilha_do_Microsoft_Excel10.xls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8.emf"/><Relationship Id="rId4" Type="http://schemas.openxmlformats.org/officeDocument/2006/relationships/package" Target="../embeddings/Planilha_do_Microsoft_Excel11.xls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9.emf"/><Relationship Id="rId4" Type="http://schemas.openxmlformats.org/officeDocument/2006/relationships/package" Target="../embeddings/Planilha_do_Microsoft_Excel12.xls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0.emf"/><Relationship Id="rId4" Type="http://schemas.openxmlformats.org/officeDocument/2006/relationships/package" Target="../embeddings/Planilha_do_Microsoft_Excel13.xls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1.emf"/><Relationship Id="rId4" Type="http://schemas.openxmlformats.org/officeDocument/2006/relationships/package" Target="../embeddings/Planilha_do_Microsoft_Excel14.xls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2.emf"/><Relationship Id="rId4" Type="http://schemas.openxmlformats.org/officeDocument/2006/relationships/package" Target="../embeddings/Planilha_do_Microsoft_Excel15.xls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3.emf"/><Relationship Id="rId4" Type="http://schemas.openxmlformats.org/officeDocument/2006/relationships/package" Target="../embeddings/Planilha_do_Microsoft_Excel16.xls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4.emf"/><Relationship Id="rId4" Type="http://schemas.openxmlformats.org/officeDocument/2006/relationships/package" Target="../embeddings/Planilha_do_Microsoft_Excel17.xls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5.emf"/><Relationship Id="rId4" Type="http://schemas.openxmlformats.org/officeDocument/2006/relationships/package" Target="../embeddings/Planilha_do_Microsoft_Excel18.xls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6.emf"/><Relationship Id="rId4" Type="http://schemas.openxmlformats.org/officeDocument/2006/relationships/package" Target="../embeddings/Planilha_do_Microsoft_Excel19.xlsx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7.emf"/><Relationship Id="rId4" Type="http://schemas.openxmlformats.org/officeDocument/2006/relationships/package" Target="../embeddings/Planilha_do_Microsoft_Excel20.xlsx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8.emf"/><Relationship Id="rId4" Type="http://schemas.openxmlformats.org/officeDocument/2006/relationships/package" Target="../embeddings/Planilha_do_Microsoft_Excel21.xlsx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29.emf"/><Relationship Id="rId4" Type="http://schemas.openxmlformats.org/officeDocument/2006/relationships/package" Target="../embeddings/Planilha_do_Microsoft_Excel22.xls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0.emf"/><Relationship Id="rId4" Type="http://schemas.openxmlformats.org/officeDocument/2006/relationships/package" Target="../embeddings/Planilha_do_Microsoft_Excel23.xls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1.emf"/><Relationship Id="rId4" Type="http://schemas.openxmlformats.org/officeDocument/2006/relationships/package" Target="../embeddings/Planilha_do_Microsoft_Excel24.xls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2.emf"/><Relationship Id="rId4" Type="http://schemas.openxmlformats.org/officeDocument/2006/relationships/package" Target="../embeddings/Planilha_do_Microsoft_Excel25.xlsx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33.emf"/><Relationship Id="rId4" Type="http://schemas.openxmlformats.org/officeDocument/2006/relationships/package" Target="../embeddings/Planilha_do_Microsoft_Excel26.xlsx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34.emf"/><Relationship Id="rId4" Type="http://schemas.openxmlformats.org/officeDocument/2006/relationships/package" Target="../embeddings/Planilha_do_Microsoft_Excel27.xls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5.emf"/><Relationship Id="rId4" Type="http://schemas.openxmlformats.org/officeDocument/2006/relationships/package" Target="../embeddings/Planilha_do_Microsoft_Excel28.xlsx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36.emf"/><Relationship Id="rId4" Type="http://schemas.openxmlformats.org/officeDocument/2006/relationships/package" Target="../embeddings/Planilha_do_Microsoft_Excel29.xlsx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37.emf"/><Relationship Id="rId4" Type="http://schemas.openxmlformats.org/officeDocument/2006/relationships/package" Target="../embeddings/Planilha_do_Microsoft_Excel30.xlsx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38.emf"/><Relationship Id="rId4" Type="http://schemas.openxmlformats.org/officeDocument/2006/relationships/package" Target="../embeddings/Planilha_do_Microsoft_Excel31.xlsx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21673"/>
            <a:ext cx="118731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800" y="332658"/>
            <a:ext cx="7772400" cy="1152127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Estado do Rio Grande do Sul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Prefeitura Municipal de Maquiné/RS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Audiência </a:t>
            </a:r>
            <a:r>
              <a:rPr lang="pt-BR" sz="4800" b="1" dirty="0" smtClean="0">
                <a:solidFill>
                  <a:schemeClr val="bg1"/>
                </a:solidFill>
              </a:rPr>
              <a:t>Pública </a:t>
            </a:r>
            <a:r>
              <a:rPr lang="pt-BR" sz="4800" b="1" dirty="0">
                <a:solidFill>
                  <a:schemeClr val="bg1"/>
                </a:solidFill>
              </a:rPr>
              <a:t>Lei de Diretrizes </a:t>
            </a:r>
            <a:r>
              <a:rPr lang="pt-BR" sz="4800" b="1" dirty="0" smtClean="0">
                <a:solidFill>
                  <a:schemeClr val="bg1"/>
                </a:solidFill>
              </a:rPr>
              <a:t>Orçamentárias 2016</a:t>
            </a:r>
            <a:endParaRPr lang="pt-B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Receita e despesas previdenciárias do </a:t>
            </a:r>
            <a:r>
              <a:rPr lang="pt-BR" dirty="0" smtClean="0"/>
              <a:t>RPPS;</a:t>
            </a:r>
            <a:endParaRPr lang="pt-BR" dirty="0" smtClean="0"/>
          </a:p>
          <a:p>
            <a:r>
              <a:rPr lang="pt-BR" dirty="0" smtClean="0"/>
              <a:t>Projeção atuarial do </a:t>
            </a:r>
            <a:r>
              <a:rPr lang="pt-BR" dirty="0" smtClean="0"/>
              <a:t>RPPS;</a:t>
            </a:r>
            <a:endParaRPr lang="pt-BR" dirty="0" smtClean="0"/>
          </a:p>
          <a:p>
            <a:r>
              <a:rPr lang="pt-BR" dirty="0" smtClean="0"/>
              <a:t>Margem de expansão das despesas obrigatórias de caráter continuado </a:t>
            </a:r>
            <a:r>
              <a:rPr lang="pt-BR" dirty="0" smtClean="0"/>
              <a:t>;</a:t>
            </a:r>
            <a:endParaRPr lang="pt-BR" dirty="0" smtClean="0"/>
          </a:p>
          <a:p>
            <a:r>
              <a:rPr lang="pt-BR" dirty="0" smtClean="0"/>
              <a:t>Demonstrativo dos riscos fiscais e </a:t>
            </a:r>
            <a:r>
              <a:rPr lang="pt-BR" dirty="0" smtClean="0"/>
              <a:t>providências;</a:t>
            </a:r>
            <a:endParaRPr lang="pt-BR" dirty="0"/>
          </a:p>
          <a:p>
            <a:r>
              <a:rPr lang="pt-BR" dirty="0" smtClean="0"/>
              <a:t>Estimativa e compensação da Renuncia da receita ;</a:t>
            </a:r>
          </a:p>
          <a:p>
            <a:r>
              <a:rPr lang="pt-BR" dirty="0" smtClean="0"/>
              <a:t>Estimativa das </a:t>
            </a:r>
            <a:r>
              <a:rPr lang="pt-BR"/>
              <a:t>R</a:t>
            </a:r>
            <a:r>
              <a:rPr lang="pt-BR" smtClean="0"/>
              <a:t>eceitas Orçamentárias.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80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1825" y="1909244"/>
            <a:ext cx="9748349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2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Câmara Municipal de vereadores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560507"/>
            <a:ext cx="10972800" cy="260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Gabinete do Prefeito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761932"/>
            <a:ext cx="10972800" cy="420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4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Secretaria Mun. de Administração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869254"/>
              </p:ext>
            </p:extLst>
          </p:nvPr>
        </p:nvGraphicFramePr>
        <p:xfrm>
          <a:off x="609600" y="1600201"/>
          <a:ext cx="10458450" cy="2975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lanilha" r:id="rId4" imgW="10458466" imgH="1952700" progId="Excel.Sheet.12">
                  <p:embed/>
                </p:oleObj>
              </mc:Choice>
              <mc:Fallback>
                <p:oleObj name="Planilha" r:id="rId4" imgW="10458466" imgH="1952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600201"/>
                        <a:ext cx="10458450" cy="2975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639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 smtClean="0"/>
              <a:t>Secretaria Mun. da Fazenda </a:t>
            </a: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63841"/>
              </p:ext>
            </p:extLst>
          </p:nvPr>
        </p:nvGraphicFramePr>
        <p:xfrm>
          <a:off x="866775" y="1700011"/>
          <a:ext cx="10458450" cy="3155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lanilha" r:id="rId4" imgW="10458466" imgH="1904921" progId="Excel.Sheet.12">
                  <p:embed/>
                </p:oleObj>
              </mc:Choice>
              <mc:Fallback>
                <p:oleObj name="Planilha" r:id="rId4" imgW="10458466" imgH="19049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700011"/>
                        <a:ext cx="10458450" cy="3155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523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Sec. Mun. de Agricultura, turismo e meio ambiente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398435"/>
              </p:ext>
            </p:extLst>
          </p:nvPr>
        </p:nvGraphicFramePr>
        <p:xfrm>
          <a:off x="866775" y="1322388"/>
          <a:ext cx="10458450" cy="421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Planilha" r:id="rId4" imgW="10458466" imgH="4210154" progId="Excel.Sheet.12">
                  <p:embed/>
                </p:oleObj>
              </mc:Choice>
              <mc:Fallback>
                <p:oleObj name="Planilha" r:id="rId4" imgW="10458466" imgH="421015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322388"/>
                        <a:ext cx="10458450" cy="421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43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045482"/>
              </p:ext>
            </p:extLst>
          </p:nvPr>
        </p:nvGraphicFramePr>
        <p:xfrm>
          <a:off x="866775" y="1141413"/>
          <a:ext cx="1045845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Planilha" r:id="rId4" imgW="10458466" imgH="4572135" progId="Excel.Sheet.12">
                  <p:embed/>
                </p:oleObj>
              </mc:Choice>
              <mc:Fallback>
                <p:oleObj name="Planilha" r:id="rId4" imgW="10458466" imgH="45721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141413"/>
                        <a:ext cx="10458450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25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795325"/>
              </p:ext>
            </p:extLst>
          </p:nvPr>
        </p:nvGraphicFramePr>
        <p:xfrm>
          <a:off x="866775" y="1089025"/>
          <a:ext cx="10458450" cy="467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Planilha" r:id="rId4" imgW="10458466" imgH="4676869" progId="Excel.Sheet.12">
                  <p:embed/>
                </p:oleObj>
              </mc:Choice>
              <mc:Fallback>
                <p:oleObj name="Planilha" r:id="rId4" imgW="10458466" imgH="467686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089025"/>
                        <a:ext cx="10458450" cy="467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409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724987"/>
              </p:ext>
            </p:extLst>
          </p:nvPr>
        </p:nvGraphicFramePr>
        <p:xfrm>
          <a:off x="866775" y="1298575"/>
          <a:ext cx="10458450" cy="425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Planilha" r:id="rId4" imgW="10458466" imgH="4257662" progId="Excel.Sheet.12">
                  <p:embed/>
                </p:oleObj>
              </mc:Choice>
              <mc:Fallback>
                <p:oleObj name="Planilha" r:id="rId4" imgW="10458466" imgH="425766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298575"/>
                        <a:ext cx="10458450" cy="425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25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Audiência Pública </a:t>
            </a:r>
            <a:endParaRPr lang="pt-BR" dirty="0"/>
          </a:p>
        </p:txBody>
      </p:sp>
      <p:sp>
        <p:nvSpPr>
          <p:cNvPr id="4" name="Text Box 7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b="1" dirty="0"/>
              <a:t>Art. 48 da Lei de Responsabilidade Fiscal</a:t>
            </a:r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800" b="1" dirty="0"/>
          </a:p>
          <a:p>
            <a:pPr algn="just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b="1" dirty="0"/>
              <a:t>Art. 48</a:t>
            </a:r>
            <a:r>
              <a:rPr lang="pt-BR" sz="2800" dirty="0"/>
              <a:t>. São instrumentos de transparência da gestão fiscal, aos quais será dada ampla divulgação, inclusive em meios eletrônicos de acesso público: os planos, orçamentos e leis de diretrizes orçamentárias; as prestações de contas e o respectivo parecer prévio; o Relatório Resumido da Execução Orçamentária e o Relatório de Gestão Fiscal; e as versões simplificadas desses documentos. </a:t>
            </a:r>
            <a:endParaRPr lang="pt-BR" sz="2800" b="1" dirty="0"/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1182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Secretaria Mun. de Educação, cultura e desporto.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877211"/>
              </p:ext>
            </p:extLst>
          </p:nvPr>
        </p:nvGraphicFramePr>
        <p:xfrm>
          <a:off x="866775" y="1160463"/>
          <a:ext cx="1045845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Planilha" r:id="rId4" imgW="10458466" imgH="4533804" progId="Excel.Sheet.12">
                  <p:embed/>
                </p:oleObj>
              </mc:Choice>
              <mc:Fallback>
                <p:oleObj name="Planilha" r:id="rId4" imgW="10458466" imgH="453380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160463"/>
                        <a:ext cx="10458450" cy="453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85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482765"/>
              </p:ext>
            </p:extLst>
          </p:nvPr>
        </p:nvGraphicFramePr>
        <p:xfrm>
          <a:off x="866775" y="1103313"/>
          <a:ext cx="1045845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Planilha" r:id="rId4" imgW="10458466" imgH="4648256" progId="Excel.Sheet.12">
                  <p:embed/>
                </p:oleObj>
              </mc:Choice>
              <mc:Fallback>
                <p:oleObj name="Planilha" r:id="rId4" imgW="10458466" imgH="46482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103313"/>
                        <a:ext cx="10458450" cy="464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81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327629"/>
              </p:ext>
            </p:extLst>
          </p:nvPr>
        </p:nvGraphicFramePr>
        <p:xfrm>
          <a:off x="866775" y="61913"/>
          <a:ext cx="10458450" cy="673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Planilha" r:id="rId4" imgW="10458466" imgH="6734303" progId="Excel.Sheet.12">
                  <p:embed/>
                </p:oleObj>
              </mc:Choice>
              <mc:Fallback>
                <p:oleObj name="Planilha" r:id="rId4" imgW="10458466" imgH="673430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61913"/>
                        <a:ext cx="10458450" cy="673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02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203937"/>
              </p:ext>
            </p:extLst>
          </p:nvPr>
        </p:nvGraphicFramePr>
        <p:xfrm>
          <a:off x="866775" y="1460500"/>
          <a:ext cx="10458450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Planilha" r:id="rId4" imgW="10458466" imgH="3933742" progId="Excel.Sheet.12">
                  <p:embed/>
                </p:oleObj>
              </mc:Choice>
              <mc:Fallback>
                <p:oleObj name="Planilha" r:id="rId4" imgW="10458466" imgH="393374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460500"/>
                        <a:ext cx="10458450" cy="393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58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451211"/>
              </p:ext>
            </p:extLst>
          </p:nvPr>
        </p:nvGraphicFramePr>
        <p:xfrm>
          <a:off x="866775" y="1350963"/>
          <a:ext cx="10458450" cy="415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Planilha" r:id="rId4" imgW="10458466" imgH="4152928" progId="Excel.Sheet.12">
                  <p:embed/>
                </p:oleObj>
              </mc:Choice>
              <mc:Fallback>
                <p:oleObj name="Planilha" r:id="rId4" imgW="10458466" imgH="415292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350963"/>
                        <a:ext cx="10458450" cy="415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08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75677"/>
              </p:ext>
            </p:extLst>
          </p:nvPr>
        </p:nvGraphicFramePr>
        <p:xfrm>
          <a:off x="866775" y="1203325"/>
          <a:ext cx="10458450" cy="444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Planilha" r:id="rId4" imgW="10458466" imgH="4448235" progId="Excel.Sheet.12">
                  <p:embed/>
                </p:oleObj>
              </mc:Choice>
              <mc:Fallback>
                <p:oleObj name="Planilha" r:id="rId4" imgW="10458466" imgH="44482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203325"/>
                        <a:ext cx="10458450" cy="444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78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Secretaria Mun. de Saúde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985548"/>
              </p:ext>
            </p:extLst>
          </p:nvPr>
        </p:nvGraphicFramePr>
        <p:xfrm>
          <a:off x="866775" y="1146175"/>
          <a:ext cx="10458450" cy="456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Planilha" r:id="rId4" imgW="10458466" imgH="4562417" progId="Excel.Sheet.12">
                  <p:embed/>
                </p:oleObj>
              </mc:Choice>
              <mc:Fallback>
                <p:oleObj name="Planilha" r:id="rId4" imgW="10458466" imgH="456241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146175"/>
                        <a:ext cx="10458450" cy="456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280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1834"/>
              </p:ext>
            </p:extLst>
          </p:nvPr>
        </p:nvGraphicFramePr>
        <p:xfrm>
          <a:off x="866775" y="936625"/>
          <a:ext cx="10458450" cy="498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Planilha" r:id="rId4" imgW="10458466" imgH="4981624" progId="Excel.Sheet.12">
                  <p:embed/>
                </p:oleObj>
              </mc:Choice>
              <mc:Fallback>
                <p:oleObj name="Planilha" r:id="rId4" imgW="10458466" imgH="498162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936625"/>
                        <a:ext cx="10458450" cy="498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922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726017"/>
              </p:ext>
            </p:extLst>
          </p:nvPr>
        </p:nvGraphicFramePr>
        <p:xfrm>
          <a:off x="866775" y="571500"/>
          <a:ext cx="1045845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Planilha" r:id="rId4" imgW="10458466" imgH="5715034" progId="Excel.Sheet.12">
                  <p:embed/>
                </p:oleObj>
              </mc:Choice>
              <mc:Fallback>
                <p:oleObj name="Planilha" r:id="rId4" imgW="10458466" imgH="571503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571500"/>
                        <a:ext cx="10458450" cy="571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33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010466"/>
              </p:ext>
            </p:extLst>
          </p:nvPr>
        </p:nvGraphicFramePr>
        <p:xfrm>
          <a:off x="866775" y="817563"/>
          <a:ext cx="10458450" cy="521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Planilha" r:id="rId4" imgW="10458466" imgH="5219706" progId="Excel.Sheet.12">
                  <p:embed/>
                </p:oleObj>
              </mc:Choice>
              <mc:Fallback>
                <p:oleObj name="Planilha" r:id="rId4" imgW="10458466" imgH="521970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817563"/>
                        <a:ext cx="10458450" cy="521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48" y="0"/>
            <a:ext cx="12388948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 smtClean="0">
                <a:solidFill>
                  <a:schemeClr val="bg1">
                    <a:lumMod val="95000"/>
                  </a:schemeClr>
                </a:solidFill>
              </a:rPr>
              <a:t>Lei de Diretrizes Orçamentárias</a:t>
            </a:r>
            <a:endParaRPr lang="pt-BR" sz="6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72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pt-BR" sz="7200" dirty="0" smtClean="0">
                <a:solidFill>
                  <a:schemeClr val="bg1">
                    <a:lumMod val="95000"/>
                  </a:schemeClr>
                </a:solidFill>
              </a:rPr>
              <a:t>Peças do planejamento </a:t>
            </a:r>
            <a:endParaRPr lang="pt-BR" sz="7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842006"/>
              </p:ext>
            </p:extLst>
          </p:nvPr>
        </p:nvGraphicFramePr>
        <p:xfrm>
          <a:off x="2257425" y="719138"/>
          <a:ext cx="76755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Planilha" r:id="rId4" imgW="10458466" imgH="7381874" progId="Excel.Sheet.12">
                  <p:embed/>
                </p:oleObj>
              </mc:Choice>
              <mc:Fallback>
                <p:oleObj name="Planilha" r:id="rId4" imgW="10458466" imgH="738187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57425" y="719138"/>
                        <a:ext cx="76755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84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Secretaria Mun. de Assistência Social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51635"/>
              </p:ext>
            </p:extLst>
          </p:nvPr>
        </p:nvGraphicFramePr>
        <p:xfrm>
          <a:off x="866775" y="1350963"/>
          <a:ext cx="10458450" cy="415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Planilha" r:id="rId4" imgW="10458466" imgH="4152928" progId="Excel.Sheet.12">
                  <p:embed/>
                </p:oleObj>
              </mc:Choice>
              <mc:Fallback>
                <p:oleObj name="Planilha" r:id="rId4" imgW="10458466" imgH="415292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350963"/>
                        <a:ext cx="10458450" cy="415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754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354855"/>
              </p:ext>
            </p:extLst>
          </p:nvPr>
        </p:nvGraphicFramePr>
        <p:xfrm>
          <a:off x="866775" y="233363"/>
          <a:ext cx="10458450" cy="639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Planilha" r:id="rId4" imgW="10458466" imgH="6391217" progId="Excel.Sheet.12">
                  <p:embed/>
                </p:oleObj>
              </mc:Choice>
              <mc:Fallback>
                <p:oleObj name="Planilha" r:id="rId4" imgW="10458466" imgH="639121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233363"/>
                        <a:ext cx="10458450" cy="6391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13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353732"/>
              </p:ext>
            </p:extLst>
          </p:nvPr>
        </p:nvGraphicFramePr>
        <p:xfrm>
          <a:off x="866775" y="214313"/>
          <a:ext cx="10458450" cy="642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Planilha" r:id="rId4" imgW="10458466" imgH="6429278" progId="Excel.Sheet.12">
                  <p:embed/>
                </p:oleObj>
              </mc:Choice>
              <mc:Fallback>
                <p:oleObj name="Planilha" r:id="rId4" imgW="10458466" imgH="642927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214313"/>
                        <a:ext cx="10458450" cy="642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94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072344"/>
              </p:ext>
            </p:extLst>
          </p:nvPr>
        </p:nvGraphicFramePr>
        <p:xfrm>
          <a:off x="866775" y="214313"/>
          <a:ext cx="10458450" cy="642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Planilha" r:id="rId4" imgW="10458466" imgH="6429278" progId="Excel.Sheet.12">
                  <p:embed/>
                </p:oleObj>
              </mc:Choice>
              <mc:Fallback>
                <p:oleObj name="Planilha" r:id="rId4" imgW="10458466" imgH="642927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214313"/>
                        <a:ext cx="10458450" cy="642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1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Secretaria Mun. de Obras e Saneamento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770707"/>
              </p:ext>
            </p:extLst>
          </p:nvPr>
        </p:nvGraphicFramePr>
        <p:xfrm>
          <a:off x="866775" y="1069975"/>
          <a:ext cx="10458450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Planilha" r:id="rId4" imgW="10458466" imgH="4714930" progId="Excel.Sheet.12">
                  <p:embed/>
                </p:oleObj>
              </mc:Choice>
              <mc:Fallback>
                <p:oleObj name="Planilha" r:id="rId4" imgW="10458466" imgH="4714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069975"/>
                        <a:ext cx="10458450" cy="471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875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06260"/>
              </p:ext>
            </p:extLst>
          </p:nvPr>
        </p:nvGraphicFramePr>
        <p:xfrm>
          <a:off x="866775" y="300038"/>
          <a:ext cx="10458450" cy="625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Planilha" r:id="rId4" imgW="10458466" imgH="6257870" progId="Excel.Sheet.12">
                  <p:embed/>
                </p:oleObj>
              </mc:Choice>
              <mc:Fallback>
                <p:oleObj name="Planilha" r:id="rId4" imgW="10458466" imgH="62578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300038"/>
                        <a:ext cx="10458450" cy="625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01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859152"/>
              </p:ext>
            </p:extLst>
          </p:nvPr>
        </p:nvGraphicFramePr>
        <p:xfrm>
          <a:off x="866775" y="133350"/>
          <a:ext cx="10458450" cy="659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Planilha" r:id="rId4" imgW="10458466" imgH="6591238" progId="Excel.Sheet.12">
                  <p:embed/>
                </p:oleObj>
              </mc:Choice>
              <mc:Fallback>
                <p:oleObj name="Planilha" r:id="rId4" imgW="10458466" imgH="65912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33350"/>
                        <a:ext cx="10458450" cy="659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67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025440"/>
              </p:ext>
            </p:extLst>
          </p:nvPr>
        </p:nvGraphicFramePr>
        <p:xfrm>
          <a:off x="866775" y="109538"/>
          <a:ext cx="10458450" cy="663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Planilha" r:id="rId4" imgW="10458466" imgH="6639016" progId="Excel.Sheet.12">
                  <p:embed/>
                </p:oleObj>
              </mc:Choice>
              <mc:Fallback>
                <p:oleObj name="Planilha" r:id="rId4" imgW="10458466" imgH="66390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09538"/>
                        <a:ext cx="10458450" cy="663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050859"/>
              </p:ext>
            </p:extLst>
          </p:nvPr>
        </p:nvGraphicFramePr>
        <p:xfrm>
          <a:off x="866775" y="1250950"/>
          <a:ext cx="10458450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Planilha" r:id="rId4" imgW="10458466" imgH="4352949" progId="Excel.Sheet.12">
                  <p:embed/>
                </p:oleObj>
              </mc:Choice>
              <mc:Fallback>
                <p:oleObj name="Planilha" r:id="rId4" imgW="10458466" imgH="435294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250950"/>
                        <a:ext cx="10458450" cy="435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61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Peças de Planejamento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0201"/>
            <a:ext cx="10972800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800" dirty="0" smtClean="0">
                <a:solidFill>
                  <a:srgbClr val="000000"/>
                </a:solidFill>
                <a:latin typeface="Arial Narrow" pitchFamily="34" charset="0"/>
              </a:rPr>
              <a:t>PPA </a:t>
            </a:r>
            <a:r>
              <a:rPr lang="pt-BR" sz="2800" dirty="0">
                <a:solidFill>
                  <a:srgbClr val="000000"/>
                </a:solidFill>
                <a:latin typeface="Arial Narrow" pitchFamily="34" charset="0"/>
              </a:rPr>
              <a:t>– Plano Plurianual, realizado a cada quatro anos. Trata das ações que o município realizará durante os próximos anos (2014 – 2017). É a peça macro do planejamento público</a:t>
            </a:r>
            <a:r>
              <a:rPr lang="pt-BR" sz="2800" dirty="0" smtClean="0">
                <a:solidFill>
                  <a:srgbClr val="000000"/>
                </a:solidFill>
                <a:latin typeface="Arial Narrow" pitchFamily="34" charset="0"/>
              </a:rPr>
              <a:t>;</a:t>
            </a: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800" dirty="0">
              <a:solidFill>
                <a:srgbClr val="000000"/>
              </a:solidFill>
              <a:latin typeface="Arial Narrow" pitchFamily="34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800" dirty="0" smtClean="0">
                <a:solidFill>
                  <a:srgbClr val="000000"/>
                </a:solidFill>
                <a:latin typeface="Arial Narrow" pitchFamily="34" charset="0"/>
              </a:rPr>
              <a:t>LDO </a:t>
            </a:r>
            <a:r>
              <a:rPr lang="pt-BR" sz="2800" dirty="0">
                <a:solidFill>
                  <a:srgbClr val="000000"/>
                </a:solidFill>
                <a:latin typeface="Arial Narrow" pitchFamily="34" charset="0"/>
              </a:rPr>
              <a:t>– Lei de Diretrizes Orçamentárias, realizada anualmente. Estabelece os parâmetros para o orçamento a ser elaborado e executado; </a:t>
            </a:r>
            <a:endParaRPr lang="pt-BR" sz="2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800" dirty="0">
              <a:solidFill>
                <a:srgbClr val="000000"/>
              </a:solidFill>
              <a:latin typeface="Arial Narrow" pitchFamily="34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800" dirty="0" smtClean="0">
                <a:solidFill>
                  <a:srgbClr val="000000"/>
                </a:solidFill>
                <a:latin typeface="Arial Narrow" pitchFamily="34" charset="0"/>
              </a:rPr>
              <a:t>LOA </a:t>
            </a:r>
            <a:r>
              <a:rPr lang="pt-BR" sz="2800" dirty="0">
                <a:solidFill>
                  <a:srgbClr val="000000"/>
                </a:solidFill>
                <a:latin typeface="Arial Narrow" pitchFamily="34" charset="0"/>
              </a:rPr>
              <a:t>– Lei Orçamentária Anual, realizada anualmente. Deve respeitar as ações estabelecidas no PPA e os parâmetros estabelecidos pela LDO. É a última peça do planejamento a ser elaborada;</a:t>
            </a:r>
          </a:p>
        </p:txBody>
      </p:sp>
    </p:spTree>
    <p:extLst>
      <p:ext uri="{BB962C8B-B14F-4D97-AF65-F5344CB8AC3E}">
        <p14:creationId xmlns:p14="http://schemas.microsoft.com/office/powerpoint/2010/main" val="99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Encargos Gerais do Município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899821"/>
              </p:ext>
            </p:extLst>
          </p:nvPr>
        </p:nvGraphicFramePr>
        <p:xfrm>
          <a:off x="866775" y="1131888"/>
          <a:ext cx="10458450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Planilha" r:id="rId4" imgW="10458466" imgH="4591030" progId="Excel.Sheet.12">
                  <p:embed/>
                </p:oleObj>
              </mc:Choice>
              <mc:Fallback>
                <p:oleObj name="Planilha" r:id="rId4" imgW="10458466" imgH="45910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1131888"/>
                        <a:ext cx="10458450" cy="459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42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644150"/>
              </p:ext>
            </p:extLst>
          </p:nvPr>
        </p:nvGraphicFramePr>
        <p:xfrm>
          <a:off x="866775" y="2270125"/>
          <a:ext cx="10458450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Planilha" r:id="rId4" imgW="10458466" imgH="2314680" progId="Excel.Sheet.12">
                  <p:embed/>
                </p:oleObj>
              </mc:Choice>
              <mc:Fallback>
                <p:oleObj name="Planilha" r:id="rId4" imgW="10458466" imgH="23146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2270125"/>
                        <a:ext cx="10458450" cy="231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56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Reserva de contingência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419184"/>
              </p:ext>
            </p:extLst>
          </p:nvPr>
        </p:nvGraphicFramePr>
        <p:xfrm>
          <a:off x="866775" y="2298700"/>
          <a:ext cx="10458450" cy="22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Planilha" r:id="rId4" imgW="10458466" imgH="2257455" progId="Excel.Sheet.12">
                  <p:embed/>
                </p:oleObj>
              </mc:Choice>
              <mc:Fallback>
                <p:oleObj name="Planilha" r:id="rId4" imgW="10458466" imgH="225745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2298700"/>
                        <a:ext cx="10458450" cy="225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22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Secretaria Mun. de Planejamento e desenvolvimento estratégico.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506744"/>
              </p:ext>
            </p:extLst>
          </p:nvPr>
        </p:nvGraphicFramePr>
        <p:xfrm>
          <a:off x="866775" y="2346325"/>
          <a:ext cx="10458450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Planilha" r:id="rId4" imgW="10458466" imgH="2162168" progId="Excel.Sheet.12">
                  <p:embed/>
                </p:oleObj>
              </mc:Choice>
              <mc:Fallback>
                <p:oleObj name="Planilha" r:id="rId4" imgW="10458466" imgH="21621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2346325"/>
                        <a:ext cx="10458450" cy="216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77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Fundo de Previdência Municipal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065418"/>
              </p:ext>
            </p:extLst>
          </p:nvPr>
        </p:nvGraphicFramePr>
        <p:xfrm>
          <a:off x="866775" y="2251075"/>
          <a:ext cx="10458450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Planilha" r:id="rId4" imgW="10458466" imgH="2352741" progId="Excel.Sheet.12">
                  <p:embed/>
                </p:oleObj>
              </mc:Choice>
              <mc:Fallback>
                <p:oleObj name="Planilha" r:id="rId4" imgW="10458466" imgH="23527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775" y="2251075"/>
                        <a:ext cx="10458450" cy="235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46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Despesa total por Órgão 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282406"/>
              </p:ext>
            </p:extLst>
          </p:nvPr>
        </p:nvGraphicFramePr>
        <p:xfrm>
          <a:off x="609600" y="1828796"/>
          <a:ext cx="10972800" cy="4610640"/>
        </p:xfrm>
        <a:graphic>
          <a:graphicData uri="http://schemas.openxmlformats.org/drawingml/2006/table">
            <a:tbl>
              <a:tblPr/>
              <a:tblGrid>
                <a:gridCol w="9110859"/>
                <a:gridCol w="867701"/>
                <a:gridCol w="994240"/>
              </a:tblGrid>
              <a:tr h="2881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Órgão</a:t>
                      </a:r>
                    </a:p>
                  </a:txBody>
                  <a:tcPr marL="9034" marR="9034" marT="9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Valores</a:t>
                      </a:r>
                    </a:p>
                  </a:txBody>
                  <a:tcPr marL="9034" marR="9034" marT="9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816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034" marR="9034" marT="9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034" marR="9034" marT="9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01-CAMARA MUNICIPAL DE MAQUINE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950.000,00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950.000,00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02-GABINETE DO PREFEITO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613.250,00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613.250,00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03-SECRETARIA MUN. DE ADMINISTRAÇÃO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571.977,60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571.977,60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04-SECRETARIA MUNICIPAL DA FAZENDA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525.000,00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525.000,00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05-SEC. MUN. DE AGRIC. TUR. E MEIO AMBIENTE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974.925,00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974.925,00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06-SECRETARIA MUN. DE EDUC. E CULTURA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6.688.465,87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6.688.465,87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07-SECRETARIA MUN. DE SAUDE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4.292.100,61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4.292.100,61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08-SECRETARIA MUN. DE ASSISTENCIA SOCIAL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716.268,00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716.268,00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09-SECRETARIA MUN. DE OBRAS E SANEAMENTO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3.193.600,35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3.193.600,35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10-ENCARGOS FINANCEIROS DO MUNICIPIO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2.076.525,00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2.076.525,00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11-RESERVA DE CONTINGENCIA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110.250,00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110.250,00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12-SEC. MUN. DE PLENAJ. DESENV. ESTRATEGICO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120.258,20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120.258,20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13-FUNDO PREVIDENCIA SOCIAL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1.505.500,00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1.505.500,00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65"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DA LDO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22.338.120,63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22.338.120,63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42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Despesa Geral</a:t>
            </a:r>
            <a:br>
              <a:rPr lang="pt-BR" dirty="0" smtClean="0"/>
            </a:br>
            <a:r>
              <a:rPr lang="pt-BR" sz="1600" dirty="0" smtClean="0"/>
              <a:t>01 – Câmara de Vereadores – 5%</a:t>
            </a:r>
            <a:br>
              <a:rPr lang="pt-BR" sz="1600" dirty="0" smtClean="0"/>
            </a:br>
            <a:r>
              <a:rPr lang="pt-BR" sz="1600" dirty="0" smtClean="0"/>
              <a:t>02 – Gabinete do Prefeito – 2%</a:t>
            </a:r>
            <a:br>
              <a:rPr lang="pt-BR" sz="1600" dirty="0" smtClean="0"/>
            </a:br>
            <a:r>
              <a:rPr lang="pt-BR" sz="1600" dirty="0" smtClean="0"/>
              <a:t>03 – Secretaria Mun. de Administração – 2%</a:t>
            </a:r>
            <a:br>
              <a:rPr lang="pt-BR" sz="1600" dirty="0" smtClean="0"/>
            </a:br>
            <a:r>
              <a:rPr lang="pt-BR" sz="1600" dirty="0" smtClean="0"/>
              <a:t>04 – Secretaria Mun. da Fazenda – 3 %</a:t>
            </a:r>
            <a:br>
              <a:rPr lang="pt-BR" sz="1600" dirty="0" smtClean="0"/>
            </a:br>
            <a:r>
              <a:rPr lang="pt-BR" sz="1600" dirty="0" smtClean="0"/>
              <a:t>05 – Secretaria Mun. de Agricultura , turismo e meio ambiente – 5% </a:t>
            </a:r>
            <a:br>
              <a:rPr lang="pt-BR" sz="1600" dirty="0" smtClean="0"/>
            </a:br>
            <a:r>
              <a:rPr lang="pt-BR" sz="1600" dirty="0" smtClean="0"/>
              <a:t>06 – Secretaria Mun. de Educação, cultura e desporto – 30%</a:t>
            </a:r>
            <a:br>
              <a:rPr lang="pt-BR" sz="1600" dirty="0" smtClean="0"/>
            </a:br>
            <a:r>
              <a:rPr lang="pt-BR" sz="1600" dirty="0" smtClean="0"/>
              <a:t>07 – Secretaria Mun. de Saúde – 20%</a:t>
            </a:r>
            <a:br>
              <a:rPr lang="pt-BR" sz="1600" dirty="0" smtClean="0"/>
            </a:br>
            <a:r>
              <a:rPr lang="pt-BR" sz="1600" dirty="0" smtClean="0"/>
              <a:t>08 – Secretaria Mun. de Assistência Social – 3%</a:t>
            </a:r>
            <a:br>
              <a:rPr lang="pt-BR" sz="1600" dirty="0" smtClean="0"/>
            </a:br>
            <a:r>
              <a:rPr lang="pt-BR" sz="1600" dirty="0" smtClean="0"/>
              <a:t>09 – Secretaria Mun. de Obras e saneamento – 13% </a:t>
            </a:r>
            <a:br>
              <a:rPr lang="pt-BR" sz="1600" dirty="0" smtClean="0"/>
            </a:br>
            <a:r>
              <a:rPr lang="pt-BR" sz="1600" dirty="0" smtClean="0"/>
              <a:t>10- Encargos Financeiros do Município – 9% </a:t>
            </a:r>
            <a:br>
              <a:rPr lang="pt-BR" sz="1600" dirty="0" smtClean="0"/>
            </a:br>
            <a:r>
              <a:rPr lang="pt-BR" sz="1600" dirty="0" smtClean="0"/>
              <a:t>11 – Reserva de Contingencia – 1%</a:t>
            </a:r>
            <a:br>
              <a:rPr lang="pt-BR" sz="1600" dirty="0" smtClean="0"/>
            </a:br>
            <a:r>
              <a:rPr lang="pt-BR" sz="1600" dirty="0" smtClean="0"/>
              <a:t>12 – Secretaria Mun. de Planejamento e Desenvolvimento Estratégico – 1%</a:t>
            </a:r>
            <a:br>
              <a:rPr lang="pt-BR" sz="1600" dirty="0" smtClean="0"/>
            </a:br>
            <a:r>
              <a:rPr lang="pt-BR" sz="1600" dirty="0" smtClean="0"/>
              <a:t>13 – Fundo de Previdência Municipal  - 6%</a:t>
            </a:r>
            <a:endParaRPr lang="pt-BR" sz="16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756897"/>
              </p:ext>
            </p:extLst>
          </p:nvPr>
        </p:nvGraphicFramePr>
        <p:xfrm>
          <a:off x="736209" y="3179298"/>
          <a:ext cx="10972800" cy="3390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01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Receita x Despesa</a:t>
            </a:r>
            <a:br>
              <a:rPr lang="pt-BR" dirty="0" smtClean="0"/>
            </a:br>
            <a:r>
              <a:rPr lang="pt-BR" dirty="0" smtClean="0"/>
              <a:t>R$ 22.338.120,63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4207" y="1944710"/>
            <a:ext cx="5484087" cy="32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44"/>
            <a:ext cx="12192000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5400" dirty="0" smtClean="0">
                <a:solidFill>
                  <a:schemeClr val="bg1"/>
                </a:solidFill>
              </a:rPr>
              <a:t>Agrademos a atenção!</a:t>
            </a:r>
          </a:p>
          <a:p>
            <a:pPr marL="0" indent="0" algn="ctr">
              <a:buNone/>
            </a:pPr>
            <a:r>
              <a:rPr lang="pt-BR" sz="5400" dirty="0" smtClean="0">
                <a:solidFill>
                  <a:schemeClr val="bg1"/>
                </a:solidFill>
              </a:rPr>
              <a:t>Administração 2013 / 2016.</a:t>
            </a:r>
          </a:p>
          <a:p>
            <a:pPr marL="0" indent="0" algn="ctr">
              <a:buNone/>
            </a:pPr>
            <a:endParaRPr lang="pt-BR" sz="54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Alcides Scussel</a:t>
            </a:r>
          </a:p>
          <a:p>
            <a:pPr marL="0" indent="0" algn="r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Executivo Municipal 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8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 de Diretrizes Orçamentárias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4000" b="1" dirty="0" smtClean="0">
              <a:solidFill>
                <a:srgbClr val="C00000"/>
              </a:solidFill>
            </a:endParaRPr>
          </a:p>
          <a:p>
            <a:r>
              <a:rPr lang="pt-BR" sz="4000" b="1" dirty="0" smtClean="0">
                <a:solidFill>
                  <a:srgbClr val="C00000"/>
                </a:solidFill>
              </a:rPr>
              <a:t>Definição</a:t>
            </a:r>
            <a:r>
              <a:rPr lang="pt-BR" sz="4000" b="1" dirty="0">
                <a:solidFill>
                  <a:srgbClr val="C00000"/>
                </a:solidFill>
              </a:rPr>
              <a:t>:</a:t>
            </a:r>
            <a:r>
              <a:rPr lang="pt-BR" sz="4000" dirty="0">
                <a:solidFill>
                  <a:srgbClr val="C00000"/>
                </a:solidFill>
              </a:rPr>
              <a:t> A Lei de Diretrizes  Orçamentárias tem a finalidade de orientar a elaboração do orçamento anual, adequando o mesmo às diretrizes e metas da administração pública.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73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dirty="0"/>
              <a:t>Base Legal</a:t>
            </a:r>
            <a:br>
              <a:rPr lang="pt-BR" sz="4800" dirty="0"/>
            </a:b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/>
              <a:t>Constituição Federal;</a:t>
            </a:r>
          </a:p>
          <a:p>
            <a:pPr algn="just"/>
            <a:r>
              <a:rPr lang="pt-BR" sz="3600" dirty="0"/>
              <a:t>Lei Federal 4320/64;</a:t>
            </a:r>
          </a:p>
          <a:p>
            <a:pPr algn="just"/>
            <a:r>
              <a:rPr lang="pt-BR" sz="3600" dirty="0"/>
              <a:t>Lei Complementar 101/2000 (Lei de Responsabilidade Fiscal);</a:t>
            </a:r>
          </a:p>
          <a:p>
            <a:pPr algn="just"/>
            <a:r>
              <a:rPr lang="pt-BR" sz="3600" dirty="0"/>
              <a:t>Lei Orgânica do Município;</a:t>
            </a:r>
          </a:p>
          <a:p>
            <a:pPr algn="just"/>
            <a:r>
              <a:rPr lang="pt-BR" sz="3600" dirty="0"/>
              <a:t>Instruções Normativas do Tribunal de Contas do Estado e da Secretaria do Tesouro Nacional</a:t>
            </a:r>
          </a:p>
        </p:txBody>
      </p:sp>
    </p:spTree>
    <p:extLst>
      <p:ext uri="{BB962C8B-B14F-4D97-AF65-F5344CB8AC3E}">
        <p14:creationId xmlns:p14="http://schemas.microsoft.com/office/powerpoint/2010/main" val="10242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 da LDO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3600" dirty="0"/>
              <a:t>Estabelecer diretrizes, metas e prioridades da administração;</a:t>
            </a:r>
          </a:p>
          <a:p>
            <a:pPr algn="just"/>
            <a:r>
              <a:rPr lang="pt-BR" sz="3600" dirty="0"/>
              <a:t>Orientar a elaboração da proposta orçamentária;</a:t>
            </a:r>
          </a:p>
          <a:p>
            <a:pPr algn="just"/>
            <a:r>
              <a:rPr lang="pt-BR" sz="3600" dirty="0"/>
              <a:t>Compatibilizar as políticas, objetivos e metas previamente estabelecidas no PPA;</a:t>
            </a:r>
          </a:p>
          <a:p>
            <a:pPr algn="just"/>
            <a:r>
              <a:rPr lang="pt-BR" sz="3600" dirty="0"/>
              <a:t>Adequação entre receitas e despesas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55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6600" dirty="0"/>
              <a:t>Metas Fiscais </a:t>
            </a:r>
          </a:p>
          <a:p>
            <a:pPr marL="0" indent="0" algn="ctr">
              <a:buNone/>
            </a:pPr>
            <a:r>
              <a:rPr lang="pt-BR" sz="6600" dirty="0"/>
              <a:t>LDO 2015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1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Anexos que compõem a LDO 2016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 Metas </a:t>
            </a:r>
            <a:r>
              <a:rPr lang="pt-BR" dirty="0" smtClean="0"/>
              <a:t>anuais;</a:t>
            </a:r>
            <a:endParaRPr lang="pt-BR" dirty="0" smtClean="0"/>
          </a:p>
          <a:p>
            <a:r>
              <a:rPr lang="pt-BR" dirty="0" smtClean="0"/>
              <a:t>Avaliação do cumprimento das metas fiscais do exercício </a:t>
            </a:r>
            <a:r>
              <a:rPr lang="pt-BR" dirty="0" smtClean="0"/>
              <a:t>anterior;</a:t>
            </a:r>
            <a:endParaRPr lang="pt-BR" dirty="0" smtClean="0"/>
          </a:p>
          <a:p>
            <a:r>
              <a:rPr lang="pt-BR" dirty="0" smtClean="0"/>
              <a:t>Metas fiscais comparadas com as fixadas nos três exercícios </a:t>
            </a:r>
            <a:r>
              <a:rPr lang="pt-BR" dirty="0" smtClean="0"/>
              <a:t>anteriores;</a:t>
            </a:r>
            <a:endParaRPr lang="pt-BR" dirty="0" smtClean="0"/>
          </a:p>
          <a:p>
            <a:r>
              <a:rPr lang="pt-BR" dirty="0" smtClean="0"/>
              <a:t>Evolução do patrimônio </a:t>
            </a:r>
            <a:r>
              <a:rPr lang="pt-BR" dirty="0" smtClean="0"/>
              <a:t>líquido;</a:t>
            </a:r>
            <a:endParaRPr lang="pt-BR" dirty="0" smtClean="0"/>
          </a:p>
          <a:p>
            <a:r>
              <a:rPr lang="pt-BR" dirty="0" smtClean="0"/>
              <a:t>Origem e aplicação dos recursos obtidos com a alienação de </a:t>
            </a:r>
            <a:r>
              <a:rPr lang="pt-BR" dirty="0" smtClean="0"/>
              <a:t>ativos;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403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623</Words>
  <Application>Microsoft Office PowerPoint</Application>
  <PresentationFormat>Widescreen</PresentationFormat>
  <Paragraphs>113</Paragraphs>
  <Slides>48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5" baseType="lpstr">
      <vt:lpstr>Arial</vt:lpstr>
      <vt:lpstr>Arial Narrow</vt:lpstr>
      <vt:lpstr>Calibri</vt:lpstr>
      <vt:lpstr>Times New Roman</vt:lpstr>
      <vt:lpstr>1_Tema do Office</vt:lpstr>
      <vt:lpstr>Tema do Office</vt:lpstr>
      <vt:lpstr>Planilha</vt:lpstr>
      <vt:lpstr>Estado do Rio Grande do Sul Prefeitura Municipal de Maquiné/RS</vt:lpstr>
      <vt:lpstr>Audiência Pública </vt:lpstr>
      <vt:lpstr>Lei de Diretrizes Orçamentárias</vt:lpstr>
      <vt:lpstr>Peças de Planejamento </vt:lpstr>
      <vt:lpstr>Lei de Diretrizes Orçamentárias </vt:lpstr>
      <vt:lpstr>Base Legal </vt:lpstr>
      <vt:lpstr>Objetivos da LDO </vt:lpstr>
      <vt:lpstr>Apresentação do PowerPoint</vt:lpstr>
      <vt:lpstr>Anexos que compõem a LDO 2016</vt:lpstr>
      <vt:lpstr>Apresentação do PowerPoint</vt:lpstr>
      <vt:lpstr>Apresentação do PowerPoint</vt:lpstr>
      <vt:lpstr>Câmara Municipal de vereadores </vt:lpstr>
      <vt:lpstr>Gabinete do Prefeito </vt:lpstr>
      <vt:lpstr>Secretaria Mun. de Administração </vt:lpstr>
      <vt:lpstr>Secretaria Mun. da Fazenda </vt:lpstr>
      <vt:lpstr>Sec. Mun. de Agricultura, turismo e meio ambiente</vt:lpstr>
      <vt:lpstr>Apresentação do PowerPoint</vt:lpstr>
      <vt:lpstr>Apresentação do PowerPoint</vt:lpstr>
      <vt:lpstr>Apresentação do PowerPoint</vt:lpstr>
      <vt:lpstr>Secretaria Mun. de Educação, cultura e desporto.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Secretaria Mun. de Saúde </vt:lpstr>
      <vt:lpstr>Apresentação do PowerPoint</vt:lpstr>
      <vt:lpstr>Apresentação do PowerPoint</vt:lpstr>
      <vt:lpstr>Apresentação do PowerPoint</vt:lpstr>
      <vt:lpstr>Apresentação do PowerPoint</vt:lpstr>
      <vt:lpstr>Secretaria Mun. de Assistência Social </vt:lpstr>
      <vt:lpstr>Apresentação do PowerPoint</vt:lpstr>
      <vt:lpstr>Apresentação do PowerPoint</vt:lpstr>
      <vt:lpstr>Apresentação do PowerPoint</vt:lpstr>
      <vt:lpstr>Secretaria Mun. de Obras e Saneamento </vt:lpstr>
      <vt:lpstr>Apresentação do PowerPoint</vt:lpstr>
      <vt:lpstr>Apresentação do PowerPoint</vt:lpstr>
      <vt:lpstr>Apresentação do PowerPoint</vt:lpstr>
      <vt:lpstr>Apresentação do PowerPoint</vt:lpstr>
      <vt:lpstr>Encargos Gerais do Município </vt:lpstr>
      <vt:lpstr>Apresentação do PowerPoint</vt:lpstr>
      <vt:lpstr>Reserva de contingência </vt:lpstr>
      <vt:lpstr>Secretaria Mun. de Planejamento e desenvolvimento estratégico. </vt:lpstr>
      <vt:lpstr>Fundo de Previdência Municipal </vt:lpstr>
      <vt:lpstr>Despesa total por Órgão </vt:lpstr>
      <vt:lpstr>   Despesa Geral 01 – Câmara de Vereadores – 5% 02 – Gabinete do Prefeito – 2% 03 – Secretaria Mun. de Administração – 2% 04 – Secretaria Mun. da Fazenda – 3 % 05 – Secretaria Mun. de Agricultura , turismo e meio ambiente – 5%  06 – Secretaria Mun. de Educação, cultura e desporto – 30% 07 – Secretaria Mun. de Saúde – 20% 08 – Secretaria Mun. de Assistência Social – 3% 09 – Secretaria Mun. de Obras e saneamento – 13%  10- Encargos Financeiros do Município – 9%  11 – Reserva de Contingencia – 1% 12 – Secretaria Mun. de Planejamento e Desenvolvimento Estratégico – 1% 13 – Fundo de Previdência Municipal  - 6%</vt:lpstr>
      <vt:lpstr>Receita x Despesa R$ 22.338.120,63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Estado do Rio Grande do Sul Prefeitura Municipal de Maquiné/RS</dc:title>
  <dc:creator>Terminal2</dc:creator>
  <cp:lastModifiedBy>Terminal2</cp:lastModifiedBy>
  <cp:revision>14</cp:revision>
  <cp:lastPrinted>2015-07-21T17:56:35Z</cp:lastPrinted>
  <dcterms:created xsi:type="dcterms:W3CDTF">2015-07-21T16:08:57Z</dcterms:created>
  <dcterms:modified xsi:type="dcterms:W3CDTF">2015-07-21T18:44:30Z</dcterms:modified>
</cp:coreProperties>
</file>