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301" r:id="rId14"/>
    <p:sldId id="302" r:id="rId15"/>
    <p:sldId id="305" r:id="rId16"/>
    <p:sldId id="303" r:id="rId17"/>
    <p:sldId id="304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1178915135608004E-3"/>
          <c:y val="0.90277777777777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873279329292472"/>
          <c:y val="2.5428331875182269E-2"/>
          <c:w val="0.86146490681470567"/>
          <c:h val="0.51431116105312813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Planilha1!$A$5:$A$17</c:f>
              <c:strCache>
                <c:ptCount val="13"/>
                <c:pt idx="0">
                  <c:v>CAMARA MUN. DE MAQUINE</c:v>
                </c:pt>
                <c:pt idx="1">
                  <c:v>GABINETE DO PREFEITO</c:v>
                </c:pt>
                <c:pt idx="2">
                  <c:v>SECRETARIA MUN. DE ADMINISTRAÇÃO</c:v>
                </c:pt>
                <c:pt idx="3">
                  <c:v>SECRETARIA MUN. DA FAZENDA</c:v>
                </c:pt>
                <c:pt idx="4">
                  <c:v>SEC. MUN. DE AGRIC. TUR. E MEIO AMBIENTE</c:v>
                </c:pt>
                <c:pt idx="5">
                  <c:v>SEC. MUN. DE EDUC. E CULTURA</c:v>
                </c:pt>
                <c:pt idx="6">
                  <c:v>SEC. MUN. DE SAUDE </c:v>
                </c:pt>
                <c:pt idx="7">
                  <c:v>SEC. MUN. DE ASSISTENCIA SOCIAL </c:v>
                </c:pt>
                <c:pt idx="8">
                  <c:v>Sec. MUN. DE OBRAS E SANEAMENTO </c:v>
                </c:pt>
                <c:pt idx="9">
                  <c:v>ENCARGOS FINANCEIROS DO MUNICIPIO</c:v>
                </c:pt>
                <c:pt idx="10">
                  <c:v>RESERVA DE CONTINGENCIA </c:v>
                </c:pt>
                <c:pt idx="11">
                  <c:v>SEC. MUN. DE PLENAJ. DESENV. ESTRATEGICO</c:v>
                </c:pt>
                <c:pt idx="12">
                  <c:v>FUNDO PREVIDENCIA SOCIAL</c:v>
                </c:pt>
              </c:strCache>
            </c:strRef>
          </c:cat>
          <c:val>
            <c:numRef>
              <c:f>Planilha1!#REF!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64-43B1-9EA0-3524D6DF574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Planilha1!$A$5:$A$17</c:f>
              <c:strCache>
                <c:ptCount val="13"/>
                <c:pt idx="0">
                  <c:v>CAMARA MUN. DE MAQUINE</c:v>
                </c:pt>
                <c:pt idx="1">
                  <c:v>GABINETE DO PREFEITO</c:v>
                </c:pt>
                <c:pt idx="2">
                  <c:v>SECRETARIA MUN. DE ADMINISTRAÇÃO</c:v>
                </c:pt>
                <c:pt idx="3">
                  <c:v>SECRETARIA MUN. DA FAZENDA</c:v>
                </c:pt>
                <c:pt idx="4">
                  <c:v>SEC. MUN. DE AGRIC. TUR. E MEIO AMBIENTE</c:v>
                </c:pt>
                <c:pt idx="5">
                  <c:v>SEC. MUN. DE EDUC. E CULTURA</c:v>
                </c:pt>
                <c:pt idx="6">
                  <c:v>SEC. MUN. DE SAUDE </c:v>
                </c:pt>
                <c:pt idx="7">
                  <c:v>SEC. MUN. DE ASSISTENCIA SOCIAL </c:v>
                </c:pt>
                <c:pt idx="8">
                  <c:v>Sec. MUN. DE OBRAS E SANEAMENTO </c:v>
                </c:pt>
                <c:pt idx="9">
                  <c:v>ENCARGOS FINANCEIROS DO MUNICIPIO</c:v>
                </c:pt>
                <c:pt idx="10">
                  <c:v>RESERVA DE CONTINGENCIA </c:v>
                </c:pt>
                <c:pt idx="11">
                  <c:v>SEC. MUN. DE PLENAJ. DESENV. ESTRATEGICO</c:v>
                </c:pt>
                <c:pt idx="12">
                  <c:v>FUNDO PREVIDENCIA SOCIAL</c:v>
                </c:pt>
              </c:strCache>
            </c:strRef>
          </c:cat>
          <c:val>
            <c:numRef>
              <c:f>Planilha1!#REF!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64-43B1-9EA0-3524D6DF5744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Planilha1!$A$5:$A$17</c:f>
              <c:strCache>
                <c:ptCount val="13"/>
                <c:pt idx="0">
                  <c:v>CAMARA MUN. DE MAQUINE</c:v>
                </c:pt>
                <c:pt idx="1">
                  <c:v>GABINETE DO PREFEITO</c:v>
                </c:pt>
                <c:pt idx="2">
                  <c:v>SECRETARIA MUN. DE ADMINISTRAÇÃO</c:v>
                </c:pt>
                <c:pt idx="3">
                  <c:v>SECRETARIA MUN. DA FAZENDA</c:v>
                </c:pt>
                <c:pt idx="4">
                  <c:v>SEC. MUN. DE AGRIC. TUR. E MEIO AMBIENTE</c:v>
                </c:pt>
                <c:pt idx="5">
                  <c:v>SEC. MUN. DE EDUC. E CULTURA</c:v>
                </c:pt>
                <c:pt idx="6">
                  <c:v>SEC. MUN. DE SAUDE </c:v>
                </c:pt>
                <c:pt idx="7">
                  <c:v>SEC. MUN. DE ASSISTENCIA SOCIAL </c:v>
                </c:pt>
                <c:pt idx="8">
                  <c:v>Sec. MUN. DE OBRAS E SANEAMENTO </c:v>
                </c:pt>
                <c:pt idx="9">
                  <c:v>ENCARGOS FINANCEIROS DO MUNICIPIO</c:v>
                </c:pt>
                <c:pt idx="10">
                  <c:v>RESERVA DE CONTINGENCIA </c:v>
                </c:pt>
                <c:pt idx="11">
                  <c:v>SEC. MUN. DE PLENAJ. DESENV. ESTRATEGICO</c:v>
                </c:pt>
                <c:pt idx="12">
                  <c:v>FUNDO PREVIDENCIA SOCIAL</c:v>
                </c:pt>
              </c:strCache>
            </c:strRef>
          </c:cat>
          <c:val>
            <c:numRef>
              <c:f>Planilha1!#REF!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64-43B1-9EA0-3524D6DF5744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Planilha1!$A$5:$A$17</c:f>
              <c:strCache>
                <c:ptCount val="13"/>
                <c:pt idx="0">
                  <c:v>CAMARA MUN. DE MAQUINE</c:v>
                </c:pt>
                <c:pt idx="1">
                  <c:v>GABINETE DO PREFEITO</c:v>
                </c:pt>
                <c:pt idx="2">
                  <c:v>SECRETARIA MUN. DE ADMINISTRAÇÃO</c:v>
                </c:pt>
                <c:pt idx="3">
                  <c:v>SECRETARIA MUN. DA FAZENDA</c:v>
                </c:pt>
                <c:pt idx="4">
                  <c:v>SEC. MUN. DE AGRIC. TUR. E MEIO AMBIENTE</c:v>
                </c:pt>
                <c:pt idx="5">
                  <c:v>SEC. MUN. DE EDUC. E CULTURA</c:v>
                </c:pt>
                <c:pt idx="6">
                  <c:v>SEC. MUN. DE SAUDE </c:v>
                </c:pt>
                <c:pt idx="7">
                  <c:v>SEC. MUN. DE ASSISTENCIA SOCIAL </c:v>
                </c:pt>
                <c:pt idx="8">
                  <c:v>Sec. MUN. DE OBRAS E SANEAMENTO </c:v>
                </c:pt>
                <c:pt idx="9">
                  <c:v>ENCARGOS FINANCEIROS DO MUNICIPIO</c:v>
                </c:pt>
                <c:pt idx="10">
                  <c:v>RESERVA DE CONTINGENCIA </c:v>
                </c:pt>
                <c:pt idx="11">
                  <c:v>SEC. MUN. DE PLENAJ. DESENV. ESTRATEGICO</c:v>
                </c:pt>
                <c:pt idx="12">
                  <c:v>FUNDO PREVIDENCIA SOCIAL</c:v>
                </c:pt>
              </c:strCache>
            </c:strRef>
          </c:cat>
          <c:val>
            <c:numRef>
              <c:f>Planilha1!#REF!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64-43B1-9EA0-3524D6DF5744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Planilha1!$A$5:$A$17</c:f>
              <c:strCache>
                <c:ptCount val="13"/>
                <c:pt idx="0">
                  <c:v>CAMARA MUN. DE MAQUINE</c:v>
                </c:pt>
                <c:pt idx="1">
                  <c:v>GABINETE DO PREFEITO</c:v>
                </c:pt>
                <c:pt idx="2">
                  <c:v>SECRETARIA MUN. DE ADMINISTRAÇÃO</c:v>
                </c:pt>
                <c:pt idx="3">
                  <c:v>SECRETARIA MUN. DA FAZENDA</c:v>
                </c:pt>
                <c:pt idx="4">
                  <c:v>SEC. MUN. DE AGRIC. TUR. E MEIO AMBIENTE</c:v>
                </c:pt>
                <c:pt idx="5">
                  <c:v>SEC. MUN. DE EDUC. E CULTURA</c:v>
                </c:pt>
                <c:pt idx="6">
                  <c:v>SEC. MUN. DE SAUDE </c:v>
                </c:pt>
                <c:pt idx="7">
                  <c:v>SEC. MUN. DE ASSISTENCIA SOCIAL </c:v>
                </c:pt>
                <c:pt idx="8">
                  <c:v>Sec. MUN. DE OBRAS E SANEAMENTO </c:v>
                </c:pt>
                <c:pt idx="9">
                  <c:v>ENCARGOS FINANCEIROS DO MUNICIPIO</c:v>
                </c:pt>
                <c:pt idx="10">
                  <c:v>RESERVA DE CONTINGENCIA </c:v>
                </c:pt>
                <c:pt idx="11">
                  <c:v>SEC. MUN. DE PLENAJ. DESENV. ESTRATEGICO</c:v>
                </c:pt>
                <c:pt idx="12">
                  <c:v>FUNDO PREVIDENCIA SOCIAL</c:v>
                </c:pt>
              </c:strCache>
            </c:strRef>
          </c:cat>
          <c:val>
            <c:numRef>
              <c:f>Planilha1!#REF!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64-43B1-9EA0-3524D6DF5744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Planilha1!$A$5:$A$17</c:f>
              <c:strCache>
                <c:ptCount val="13"/>
                <c:pt idx="0">
                  <c:v>CAMARA MUN. DE MAQUINE</c:v>
                </c:pt>
                <c:pt idx="1">
                  <c:v>GABINETE DO PREFEITO</c:v>
                </c:pt>
                <c:pt idx="2">
                  <c:v>SECRETARIA MUN. DE ADMINISTRAÇÃO</c:v>
                </c:pt>
                <c:pt idx="3">
                  <c:v>SECRETARIA MUN. DA FAZENDA</c:v>
                </c:pt>
                <c:pt idx="4">
                  <c:v>SEC. MUN. DE AGRIC. TUR. E MEIO AMBIENTE</c:v>
                </c:pt>
                <c:pt idx="5">
                  <c:v>SEC. MUN. DE EDUC. E CULTURA</c:v>
                </c:pt>
                <c:pt idx="6">
                  <c:v>SEC. MUN. DE SAUDE </c:v>
                </c:pt>
                <c:pt idx="7">
                  <c:v>SEC. MUN. DE ASSISTENCIA SOCIAL </c:v>
                </c:pt>
                <c:pt idx="8">
                  <c:v>Sec. MUN. DE OBRAS E SANEAMENTO </c:v>
                </c:pt>
                <c:pt idx="9">
                  <c:v>ENCARGOS FINANCEIROS DO MUNICIPIO</c:v>
                </c:pt>
                <c:pt idx="10">
                  <c:v>RESERVA DE CONTINGENCIA </c:v>
                </c:pt>
                <c:pt idx="11">
                  <c:v>SEC. MUN. DE PLENAJ. DESENV. ESTRATEGICO</c:v>
                </c:pt>
                <c:pt idx="12">
                  <c:v>FUNDO PREVIDENCIA SOCIAL</c:v>
                </c:pt>
              </c:strCache>
            </c:strRef>
          </c:cat>
          <c:val>
            <c:numRef>
              <c:f>Planilha1!#REF!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64-43B1-9EA0-3524D6DF5744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Planilha1!$A$5:$A$17</c:f>
              <c:strCache>
                <c:ptCount val="13"/>
                <c:pt idx="0">
                  <c:v>CAMARA MUN. DE MAQUINE</c:v>
                </c:pt>
                <c:pt idx="1">
                  <c:v>GABINETE DO PREFEITO</c:v>
                </c:pt>
                <c:pt idx="2">
                  <c:v>SECRETARIA MUN. DE ADMINISTRAÇÃO</c:v>
                </c:pt>
                <c:pt idx="3">
                  <c:v>SECRETARIA MUN. DA FAZENDA</c:v>
                </c:pt>
                <c:pt idx="4">
                  <c:v>SEC. MUN. DE AGRIC. TUR. E MEIO AMBIENTE</c:v>
                </c:pt>
                <c:pt idx="5">
                  <c:v>SEC. MUN. DE EDUC. E CULTURA</c:v>
                </c:pt>
                <c:pt idx="6">
                  <c:v>SEC. MUN. DE SAUDE </c:v>
                </c:pt>
                <c:pt idx="7">
                  <c:v>SEC. MUN. DE ASSISTENCIA SOCIAL </c:v>
                </c:pt>
                <c:pt idx="8">
                  <c:v>Sec. MUN. DE OBRAS E SANEAMENTO </c:v>
                </c:pt>
                <c:pt idx="9">
                  <c:v>ENCARGOS FINANCEIROS DO MUNICIPIO</c:v>
                </c:pt>
                <c:pt idx="10">
                  <c:v>RESERVA DE CONTINGENCIA </c:v>
                </c:pt>
                <c:pt idx="11">
                  <c:v>SEC. MUN. DE PLENAJ. DESENV. ESTRATEGICO</c:v>
                </c:pt>
                <c:pt idx="12">
                  <c:v>FUNDO PREVIDENCIA SOCIAL</c:v>
                </c:pt>
              </c:strCache>
            </c:strRef>
          </c:cat>
          <c:val>
            <c:numRef>
              <c:f>Planilha1!$B$5:$B$17</c:f>
              <c:numCache>
                <c:formatCode>#,##0.00</c:formatCode>
                <c:ptCount val="13"/>
                <c:pt idx="0">
                  <c:v>1007000</c:v>
                </c:pt>
                <c:pt idx="1">
                  <c:v>539000</c:v>
                </c:pt>
                <c:pt idx="2">
                  <c:v>472744.48</c:v>
                </c:pt>
                <c:pt idx="3">
                  <c:v>530000</c:v>
                </c:pt>
                <c:pt idx="4">
                  <c:v>1041284</c:v>
                </c:pt>
                <c:pt idx="5">
                  <c:v>6570611.1299999999</c:v>
                </c:pt>
                <c:pt idx="6">
                  <c:v>4186343.61</c:v>
                </c:pt>
                <c:pt idx="7">
                  <c:v>800896.45</c:v>
                </c:pt>
                <c:pt idx="8">
                  <c:v>3136575.28</c:v>
                </c:pt>
                <c:pt idx="9">
                  <c:v>1969023.44</c:v>
                </c:pt>
                <c:pt idx="10">
                  <c:v>119822.44</c:v>
                </c:pt>
                <c:pt idx="11">
                  <c:v>130000</c:v>
                </c:pt>
                <c:pt idx="12">
                  <c:v>1990650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64-43B1-9EA0-3524D6DF5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4106080"/>
        <c:axId val="314106408"/>
        <c:axId val="0"/>
      </c:bar3DChart>
      <c:catAx>
        <c:axId val="31410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4106408"/>
        <c:crosses val="autoZero"/>
        <c:auto val="1"/>
        <c:lblAlgn val="ctr"/>
        <c:lblOffset val="100"/>
        <c:noMultiLvlLbl val="0"/>
      </c:catAx>
      <c:valAx>
        <c:axId val="31410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410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1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6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44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35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5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46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03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89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1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91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5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97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62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3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9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2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0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8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8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21673"/>
            <a:ext cx="118731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332658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Estado do Rio Grande do Sul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Prefeitura Municipal de Maquiné/RS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Audiência Publica Lei de Diretrizes Orçamentários 2017</a:t>
            </a:r>
          </a:p>
        </p:txBody>
      </p:sp>
    </p:spTree>
    <p:extLst>
      <p:ext uri="{BB962C8B-B14F-4D97-AF65-F5344CB8AC3E}">
        <p14:creationId xmlns:p14="http://schemas.microsoft.com/office/powerpoint/2010/main" val="115538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Receita e despesas previdenciárias do RPPS</a:t>
            </a:r>
          </a:p>
          <a:p>
            <a:r>
              <a:rPr lang="pt-BR" dirty="0"/>
              <a:t>Projeção atuarial do RPPS</a:t>
            </a:r>
          </a:p>
          <a:p>
            <a:r>
              <a:rPr lang="pt-BR" dirty="0"/>
              <a:t>Margem de expansão das despesas obrigatórias de caráter continuado </a:t>
            </a:r>
          </a:p>
          <a:p>
            <a:r>
              <a:rPr lang="pt-BR" dirty="0"/>
              <a:t>Demonstrativo dos riscos fiscais e providências. </a:t>
            </a:r>
          </a:p>
        </p:txBody>
      </p:sp>
    </p:spTree>
    <p:extLst>
      <p:ext uri="{BB962C8B-B14F-4D97-AF65-F5344CB8AC3E}">
        <p14:creationId xmlns:p14="http://schemas.microsoft.com/office/powerpoint/2010/main" val="468035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1825" y="1909244"/>
            <a:ext cx="9748349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23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064193"/>
              </p:ext>
            </p:extLst>
          </p:nvPr>
        </p:nvGraphicFramePr>
        <p:xfrm>
          <a:off x="384315" y="967405"/>
          <a:ext cx="11529388" cy="5446647"/>
        </p:xfrm>
        <a:graphic>
          <a:graphicData uri="http://schemas.openxmlformats.org/drawingml/2006/table">
            <a:tbl>
              <a:tblPr/>
              <a:tblGrid>
                <a:gridCol w="1886036">
                  <a:extLst>
                    <a:ext uri="{9D8B030D-6E8A-4147-A177-3AD203B41FA5}">
                      <a16:colId xmlns:a16="http://schemas.microsoft.com/office/drawing/2014/main" val="2658038574"/>
                    </a:ext>
                  </a:extLst>
                </a:gridCol>
                <a:gridCol w="1886036">
                  <a:extLst>
                    <a:ext uri="{9D8B030D-6E8A-4147-A177-3AD203B41FA5}">
                      <a16:colId xmlns:a16="http://schemas.microsoft.com/office/drawing/2014/main" val="588599276"/>
                    </a:ext>
                  </a:extLst>
                </a:gridCol>
                <a:gridCol w="1886036">
                  <a:extLst>
                    <a:ext uri="{9D8B030D-6E8A-4147-A177-3AD203B41FA5}">
                      <a16:colId xmlns:a16="http://schemas.microsoft.com/office/drawing/2014/main" val="1691339357"/>
                    </a:ext>
                  </a:extLst>
                </a:gridCol>
                <a:gridCol w="1886036">
                  <a:extLst>
                    <a:ext uri="{9D8B030D-6E8A-4147-A177-3AD203B41FA5}">
                      <a16:colId xmlns:a16="http://schemas.microsoft.com/office/drawing/2014/main" val="565410761"/>
                    </a:ext>
                  </a:extLst>
                </a:gridCol>
                <a:gridCol w="1005886">
                  <a:extLst>
                    <a:ext uri="{9D8B030D-6E8A-4147-A177-3AD203B41FA5}">
                      <a16:colId xmlns:a16="http://schemas.microsoft.com/office/drawing/2014/main" val="796567900"/>
                    </a:ext>
                  </a:extLst>
                </a:gridCol>
                <a:gridCol w="1005886">
                  <a:extLst>
                    <a:ext uri="{9D8B030D-6E8A-4147-A177-3AD203B41FA5}">
                      <a16:colId xmlns:a16="http://schemas.microsoft.com/office/drawing/2014/main" val="2840394245"/>
                    </a:ext>
                  </a:extLst>
                </a:gridCol>
                <a:gridCol w="44438">
                  <a:extLst>
                    <a:ext uri="{9D8B030D-6E8A-4147-A177-3AD203B41FA5}">
                      <a16:colId xmlns:a16="http://schemas.microsoft.com/office/drawing/2014/main" val="2532860925"/>
                    </a:ext>
                  </a:extLst>
                </a:gridCol>
                <a:gridCol w="967123">
                  <a:extLst>
                    <a:ext uri="{9D8B030D-6E8A-4147-A177-3AD203B41FA5}">
                      <a16:colId xmlns:a16="http://schemas.microsoft.com/office/drawing/2014/main" val="3114426337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3487692455"/>
                    </a:ext>
                  </a:extLst>
                </a:gridCol>
              </a:tblGrid>
              <a:tr h="320391">
                <a:tc rowSpan="2" gridSpan="7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Órgão</a:t>
                      </a:r>
                    </a:p>
                  </a:txBody>
                  <a:tcPr marL="9034" marR="9034" marT="9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Valores</a:t>
                      </a:r>
                    </a:p>
                  </a:txBody>
                  <a:tcPr marL="9034" marR="9034" marT="9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630273"/>
                  </a:ext>
                </a:extLst>
              </a:tr>
              <a:tr h="320391">
                <a:tc gridSpan="7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034" marR="9034" marT="9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034" marR="9034" marT="9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24288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01-CAMARA MUNICIPAL DE MAQUINE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1.007.000,00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1.007.000,00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077441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02-GABINETE DO PREFEITO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539.000,00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539.000,00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938019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03-SECRETARIA MUN. DE ADMINISTRAÇÃO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472.744,48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472.744,48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383874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04-SECRETARIA MUNICIPAL DA FAZENDA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530.000,00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530.000,00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838691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05-SEC. MUN. DE AGRIC. TUR. E MEIO AMBIENTE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1.041.284,00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1.041.284,00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301037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06-SECRETARIA MUN. DE EDUC. E CULTURA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6.570.611,13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6.570.611,13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464089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07-SECRETARIA MUN. DE SAUDE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4.186.343,61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4.186.343,61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058979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08-SECRETARIA MUN. DE ASSISTENCIA SOCIAL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800.896,45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800.896,45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896919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09-SECRETARIA MUN. DE OBRAS E SANEAMENTO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3.136.575,28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3.136.575,28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560204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10-ENCARGOS FINANCEIROS DO MUNICIPIO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1.969.023,44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1.969.023,44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596519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11-RESERVA DE CONTINGENCIA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119.822,44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119.822,44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657023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12-SEC. MUN. DE PLENAJ. DESENV. ESTRATEGICO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130.000,00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130.000,00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744012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13-FUNDO PREVIDENCIA SOCIAL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1.990.650,00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1.990.650,00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931025"/>
                  </a:ext>
                </a:extLst>
              </a:tr>
              <a:tr h="320391">
                <a:tc gridSpan="7"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DA LDO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22.493.950,83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22.493.950,83 </a:t>
                      </a:r>
                    </a:p>
                  </a:txBody>
                  <a:tcPr marL="9034" marR="9034" marT="90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240078"/>
                  </a:ext>
                </a:extLst>
              </a:tr>
              <a:tr h="320391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4" marR="9034" marT="9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4" marR="9034" marT="9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4" marR="9034" marT="9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4" marR="9034" marT="9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4" marR="9034" marT="9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4" marR="9034" marT="9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4" marR="9034" marT="9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4" marR="9034" marT="9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4" marR="9034" marT="903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66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42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pt-BR" dirty="0"/>
            </a:br>
            <a:br>
              <a:rPr lang="pt-BR" dirty="0"/>
            </a:br>
            <a:br>
              <a:rPr lang="pt-BR" dirty="0"/>
            </a:br>
            <a:endParaRPr lang="pt-BR" sz="1600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880414"/>
              </p:ext>
            </p:extLst>
          </p:nvPr>
        </p:nvGraphicFramePr>
        <p:xfrm>
          <a:off x="609600" y="1033672"/>
          <a:ext cx="9925878" cy="5406885"/>
        </p:xfrm>
        <a:graphic>
          <a:graphicData uri="http://schemas.openxmlformats.org/drawingml/2006/table">
            <a:tbl>
              <a:tblPr/>
              <a:tblGrid>
                <a:gridCol w="5314146">
                  <a:extLst>
                    <a:ext uri="{9D8B030D-6E8A-4147-A177-3AD203B41FA5}">
                      <a16:colId xmlns:a16="http://schemas.microsoft.com/office/drawing/2014/main" val="591402843"/>
                    </a:ext>
                  </a:extLst>
                </a:gridCol>
                <a:gridCol w="2836504">
                  <a:extLst>
                    <a:ext uri="{9D8B030D-6E8A-4147-A177-3AD203B41FA5}">
                      <a16:colId xmlns:a16="http://schemas.microsoft.com/office/drawing/2014/main" val="893865710"/>
                    </a:ext>
                  </a:extLst>
                </a:gridCol>
                <a:gridCol w="1775228">
                  <a:extLst>
                    <a:ext uri="{9D8B030D-6E8A-4147-A177-3AD203B41FA5}">
                      <a16:colId xmlns:a16="http://schemas.microsoft.com/office/drawing/2014/main" val="731027462"/>
                    </a:ext>
                  </a:extLst>
                </a:gridCol>
              </a:tblGrid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Órgão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139601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CAMARA MUN. DE MAQUINE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1.007.000,00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208277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GABINETE DO PREFEITO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113612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MUN. DE ADMINISTRAÇÃO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472.744,48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982117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MUN. DA FAZENDA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40796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SEC. MUN. DE AGRIC. TUR. E MEIO AMBIENTE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1.041.284,00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851343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SEC. MUN. DE EDUC. E CULTURA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6.570.611,13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655357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SEC. MUN. DE SAUDE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4.186.343,61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139900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SEC. MUN. DE ASSISTENCIA SOCIAL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800.896,45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081152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Sec. MUN. DE OBRAS E SANEAMENTO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3.136.575,28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728143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ENCARGOS FINANCEIROS DO MUNICIPIO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1.969.023,44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19618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DE CONTINGENCIA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119.822,44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533913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SEC. MUN. DE PLENAJ. DESENV. ESTRATEGICO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973300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FUNDO PREVIDENCIA SOCIAL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1.990.650,00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022781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22.493.950,83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276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184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9835521"/>
              </p:ext>
            </p:extLst>
          </p:nvPr>
        </p:nvGraphicFramePr>
        <p:xfrm>
          <a:off x="609600" y="861392"/>
          <a:ext cx="10972800" cy="5264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22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Receita x Despesa</a:t>
            </a:r>
            <a:br>
              <a:rPr lang="pt-BR" dirty="0"/>
            </a:br>
            <a:r>
              <a:rPr lang="pt-BR" dirty="0"/>
              <a:t>R$ 22.493.950,83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207" y="1944710"/>
            <a:ext cx="5484087" cy="32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95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44"/>
            <a:ext cx="12192000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5400" dirty="0">
                <a:solidFill>
                  <a:schemeClr val="bg1"/>
                </a:solidFill>
              </a:rPr>
              <a:t>Agrademos a atenção!</a:t>
            </a:r>
          </a:p>
          <a:p>
            <a:pPr marL="0" indent="0" algn="ctr">
              <a:buNone/>
            </a:pPr>
            <a:r>
              <a:rPr lang="pt-BR" sz="5400" dirty="0">
                <a:solidFill>
                  <a:schemeClr val="bg1"/>
                </a:solidFill>
              </a:rPr>
              <a:t>Administração 2013 / 2016.</a:t>
            </a:r>
          </a:p>
          <a:p>
            <a:pPr marL="0" indent="0" algn="ctr">
              <a:buNone/>
            </a:pPr>
            <a:endParaRPr lang="pt-BR" sz="54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pt-BR" sz="2800" dirty="0">
                <a:solidFill>
                  <a:schemeClr val="bg1"/>
                </a:solidFill>
              </a:rPr>
              <a:t>Alcides Scussel</a:t>
            </a:r>
          </a:p>
          <a:p>
            <a:pPr marL="0" indent="0" algn="r">
              <a:buNone/>
            </a:pPr>
            <a:r>
              <a:rPr lang="pt-BR" sz="2800" dirty="0">
                <a:solidFill>
                  <a:schemeClr val="bg1"/>
                </a:solidFill>
              </a:rPr>
              <a:t>Executivo Municipal </a:t>
            </a:r>
          </a:p>
        </p:txBody>
      </p:sp>
    </p:spTree>
    <p:extLst>
      <p:ext uri="{BB962C8B-B14F-4D97-AF65-F5344CB8AC3E}">
        <p14:creationId xmlns:p14="http://schemas.microsoft.com/office/powerpoint/2010/main" val="2944186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Audiência Pública </a:t>
            </a:r>
          </a:p>
        </p:txBody>
      </p:sp>
      <p:sp>
        <p:nvSpPr>
          <p:cNvPr id="4" name="Text Box 7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dirty="0"/>
              <a:t>Art. 48 da Lei de Responsabilidade Fiscal</a:t>
            </a:r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b="1" dirty="0"/>
          </a:p>
          <a:p>
            <a:pPr algn="just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dirty="0"/>
              <a:t>Art. 48</a:t>
            </a:r>
            <a:r>
              <a:rPr lang="pt-BR" sz="2800" dirty="0"/>
              <a:t>. São instrumentos de transparência da gestão fiscal, aos quais será dada ampla divulgação, inclusive em meios eletrônicos de acesso público: os planos, orçamentos e leis de diretrizes orçamentárias; as prestações de contas e o respectivo parecer prévio; o Relatório Resumido da Execução Orçamentária e o Relatório de Gestão Fiscal; e as versões simplificadas desses documentos. </a:t>
            </a:r>
            <a:endParaRPr lang="pt-BR" sz="2800" b="1" dirty="0"/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11822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48" y="0"/>
            <a:ext cx="12388948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>
                <a:solidFill>
                  <a:schemeClr val="bg1">
                    <a:lumMod val="95000"/>
                  </a:schemeClr>
                </a:solidFill>
              </a:rPr>
              <a:t>Lei de Diretrizes Orçamentárias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7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pt-BR" sz="7200" dirty="0">
                <a:solidFill>
                  <a:schemeClr val="bg1">
                    <a:lumMod val="95000"/>
                  </a:schemeClr>
                </a:solidFill>
              </a:rPr>
              <a:t>Peças do planejamento </a:t>
            </a:r>
          </a:p>
        </p:txBody>
      </p:sp>
    </p:spTree>
    <p:extLst>
      <p:ext uri="{BB962C8B-B14F-4D97-AF65-F5344CB8AC3E}">
        <p14:creationId xmlns:p14="http://schemas.microsoft.com/office/powerpoint/2010/main" val="480731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Peças de Planejamento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01"/>
            <a:ext cx="10972800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 dirty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800" dirty="0">
                <a:solidFill>
                  <a:srgbClr val="000000"/>
                </a:solidFill>
                <a:latin typeface="Arial Narrow" pitchFamily="34" charset="0"/>
              </a:rPr>
              <a:t>PPA – Plano Plurianual, realizado a cada quatro anos. Trata das ações que o município realizará durante os próximos anos (2014 – 2017). É a peça macro do planejamento público;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800" dirty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800" dirty="0">
                <a:solidFill>
                  <a:srgbClr val="000000"/>
                </a:solidFill>
                <a:latin typeface="Arial Narrow" pitchFamily="34" charset="0"/>
              </a:rPr>
              <a:t>LDO – Lei de Diretrizes Orçamentárias, realizada anualmente. Estabelece os parâmetros para o orçamento a ser elaborado e executado; 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800" dirty="0">
              <a:solidFill>
                <a:srgbClr val="000000"/>
              </a:solidFill>
              <a:latin typeface="Arial Narrow" pitchFamily="34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800" dirty="0">
                <a:solidFill>
                  <a:srgbClr val="000000"/>
                </a:solidFill>
                <a:latin typeface="Arial Narrow" pitchFamily="34" charset="0"/>
              </a:rPr>
              <a:t>LOA – Lei Orçamentária Anual, realizada anualmente. Deve respeitar as ações estabelecidas no PPA e os parâmetros estabelecidos pela LDO. É a última peça do planejamento a ser elaborada;</a:t>
            </a:r>
          </a:p>
        </p:txBody>
      </p:sp>
    </p:spTree>
    <p:extLst>
      <p:ext uri="{BB962C8B-B14F-4D97-AF65-F5344CB8AC3E}">
        <p14:creationId xmlns:p14="http://schemas.microsoft.com/office/powerpoint/2010/main" val="99357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 de Diretrizes Orçamentárias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4000" b="1" dirty="0">
              <a:solidFill>
                <a:srgbClr val="C00000"/>
              </a:solidFill>
            </a:endParaRPr>
          </a:p>
          <a:p>
            <a:r>
              <a:rPr lang="pt-BR" sz="4000" b="1" dirty="0">
                <a:solidFill>
                  <a:srgbClr val="C00000"/>
                </a:solidFill>
              </a:rPr>
              <a:t>Definição:</a:t>
            </a:r>
            <a:r>
              <a:rPr lang="pt-BR" sz="4000" dirty="0">
                <a:solidFill>
                  <a:srgbClr val="C00000"/>
                </a:solidFill>
              </a:rPr>
              <a:t> A Lei de Diretrizes  Orçamentárias tem a finalidade de orientar a elaboração do orçamento anual, adequando o mesmo às diretrizes e metas da administração pública.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7390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dirty="0"/>
              <a:t>Base Legal</a:t>
            </a:r>
            <a:br>
              <a:rPr lang="pt-BR" sz="4800" dirty="0"/>
            </a:b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/>
              <a:t>Constituição Federal;</a:t>
            </a:r>
          </a:p>
          <a:p>
            <a:pPr algn="just"/>
            <a:r>
              <a:rPr lang="pt-BR" sz="3600" dirty="0"/>
              <a:t>Lei Federal 4320/64;</a:t>
            </a:r>
          </a:p>
          <a:p>
            <a:pPr algn="just"/>
            <a:r>
              <a:rPr lang="pt-BR" sz="3600" dirty="0"/>
              <a:t>Lei Complementar 101/2000 (Lei de Responsabilidade Fiscal);</a:t>
            </a:r>
          </a:p>
          <a:p>
            <a:pPr algn="just"/>
            <a:r>
              <a:rPr lang="pt-BR" sz="3600" dirty="0"/>
              <a:t>Lei Orgânica do Município;</a:t>
            </a:r>
          </a:p>
          <a:p>
            <a:pPr algn="just"/>
            <a:r>
              <a:rPr lang="pt-BR" sz="3600" dirty="0"/>
              <a:t>Instruções Normativas do Tribunal de Contas do Estado e da Secretaria do Tesouro Nacional</a:t>
            </a:r>
          </a:p>
        </p:txBody>
      </p:sp>
    </p:spTree>
    <p:extLst>
      <p:ext uri="{BB962C8B-B14F-4D97-AF65-F5344CB8AC3E}">
        <p14:creationId xmlns:p14="http://schemas.microsoft.com/office/powerpoint/2010/main" val="102424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 da LDO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3600" dirty="0"/>
              <a:t>Estabelecer diretrizes, metas e prioridades da administração;</a:t>
            </a:r>
          </a:p>
          <a:p>
            <a:pPr algn="just"/>
            <a:r>
              <a:rPr lang="pt-BR" sz="3600" dirty="0"/>
              <a:t>Orientar a elaboração da proposta orçamentária;</a:t>
            </a:r>
          </a:p>
          <a:p>
            <a:pPr algn="just"/>
            <a:r>
              <a:rPr lang="pt-BR" sz="3600" dirty="0"/>
              <a:t>Compatibilizar as políticas, objetivos e metas previamente estabelecidas no PPA;</a:t>
            </a:r>
          </a:p>
          <a:p>
            <a:pPr algn="just"/>
            <a:r>
              <a:rPr lang="pt-BR" sz="3600" dirty="0"/>
              <a:t>Adequação entre receitas e despesas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5510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6600" dirty="0"/>
              <a:t>Metas Fiscais </a:t>
            </a:r>
          </a:p>
          <a:p>
            <a:pPr marL="0" indent="0" algn="ctr">
              <a:buNone/>
            </a:pPr>
            <a:r>
              <a:rPr lang="pt-BR" sz="6600" dirty="0"/>
              <a:t>LDO 2017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117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Anexos que compõem a LDO 2017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Metas anuais</a:t>
            </a:r>
          </a:p>
          <a:p>
            <a:r>
              <a:rPr lang="pt-BR" dirty="0"/>
              <a:t>Avaliação do cumprimento das metas fiscais do exercício anterior</a:t>
            </a:r>
          </a:p>
          <a:p>
            <a:r>
              <a:rPr lang="pt-BR" dirty="0"/>
              <a:t>Metas fiscais comparadas com as fixadas nos três exercícios anteriores</a:t>
            </a:r>
          </a:p>
          <a:p>
            <a:r>
              <a:rPr lang="pt-BR" dirty="0"/>
              <a:t>Evolução do patrimônio líquido</a:t>
            </a:r>
          </a:p>
          <a:p>
            <a:r>
              <a:rPr lang="pt-BR" dirty="0"/>
              <a:t>Origem e aplicação dos recursos obtidos com a alienação de ativos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403061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637</Words>
  <Application>Microsoft Office PowerPoint</Application>
  <PresentationFormat>Widescreen</PresentationFormat>
  <Paragraphs>143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Times New Roman</vt:lpstr>
      <vt:lpstr>1_Tema do Office</vt:lpstr>
      <vt:lpstr>Tema do Office</vt:lpstr>
      <vt:lpstr>Estado do Rio Grande do Sul Prefeitura Municipal de Maquiné/RS</vt:lpstr>
      <vt:lpstr>Audiência Pública </vt:lpstr>
      <vt:lpstr>Lei de Diretrizes Orçamentárias</vt:lpstr>
      <vt:lpstr>Peças de Planejamento </vt:lpstr>
      <vt:lpstr>Lei de Diretrizes Orçamentárias </vt:lpstr>
      <vt:lpstr>Base Legal </vt:lpstr>
      <vt:lpstr>Objetivos da LDO </vt:lpstr>
      <vt:lpstr>Apresentação do PowerPoint</vt:lpstr>
      <vt:lpstr>Anexos que compõem a LDO 2017</vt:lpstr>
      <vt:lpstr>Apresentação do PowerPoint</vt:lpstr>
      <vt:lpstr>Apresentação do PowerPoint</vt:lpstr>
      <vt:lpstr>Apresentação do PowerPoint</vt:lpstr>
      <vt:lpstr>   </vt:lpstr>
      <vt:lpstr>Apresentação do PowerPoint</vt:lpstr>
      <vt:lpstr>Receita x Despesa R$ 22.493.950,83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Estado do Rio Grande do Sul Prefeitura Municipal de Maquiné/RS</dc:title>
  <dc:creator>Terminal2</dc:creator>
  <cp:lastModifiedBy>Terminal2</cp:lastModifiedBy>
  <cp:revision>18</cp:revision>
  <dcterms:created xsi:type="dcterms:W3CDTF">2015-07-21T16:08:57Z</dcterms:created>
  <dcterms:modified xsi:type="dcterms:W3CDTF">2016-07-19T13:56:07Z</dcterms:modified>
</cp:coreProperties>
</file>