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1" r:id="rId4"/>
    <p:sldId id="258" r:id="rId5"/>
    <p:sldId id="259" r:id="rId6"/>
    <p:sldId id="307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301" r:id="rId15"/>
    <p:sldId id="305" r:id="rId16"/>
    <p:sldId id="303" r:id="rId17"/>
    <p:sldId id="306" r:id="rId18"/>
    <p:sldId id="304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erminal2\Desktop\PPA%20E%20LDO\PPA%202018%202021\totai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Participação por órgão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cat>
            <c:strRef>
              <c:f>Planilha2!$A$5:$A$17</c:f>
              <c:strCache>
                <c:ptCount val="13"/>
                <c:pt idx="0">
                  <c:v>01-CAMARA MUNICIPAL DE MAQUINE</c:v>
                </c:pt>
                <c:pt idx="1">
                  <c:v>02-GABINETE DO PREFEITO</c:v>
                </c:pt>
                <c:pt idx="2">
                  <c:v>03-SEC MUN DE ADMIN. E RECURSOS HUMANOS</c:v>
                </c:pt>
                <c:pt idx="3">
                  <c:v>04-SECRETARIA MUN. DE ORÇAMENTO E GESTÃO</c:v>
                </c:pt>
                <c:pt idx="4">
                  <c:v>05-SEC. MUN.DE DES  AGRIC. TUR. E MEIO AMB.</c:v>
                </c:pt>
                <c:pt idx="5">
                  <c:v>06-SEC. MUN. DE EDUC. ESPORTE E CULTURA</c:v>
                </c:pt>
                <c:pt idx="6">
                  <c:v>07-SEC. MUN. DE SAUDE E BEM ESTAR</c:v>
                </c:pt>
                <c:pt idx="7">
                  <c:v>08-SEC. MUN. DE ASSIST. SOCIAL E HABITAÇÃO</c:v>
                </c:pt>
                <c:pt idx="8">
                  <c:v>09-SEC. MUN. DE OBRAS, INFRA.E SANEAMENTO </c:v>
                </c:pt>
                <c:pt idx="9">
                  <c:v>10-ENCARGOS FINANCEIROS DO MUNICIPIO</c:v>
                </c:pt>
                <c:pt idx="10">
                  <c:v>11-RESERVA DE CONTINGENCIA </c:v>
                </c:pt>
                <c:pt idx="11">
                  <c:v>12-SEC. MUN. DE MODER., PLANEJ. E SEGURANÇA</c:v>
                </c:pt>
                <c:pt idx="12">
                  <c:v>13-FUNDO PREVIDENCIA SOCIAL</c:v>
                </c:pt>
              </c:strCache>
            </c:strRef>
          </c:cat>
          <c:val>
            <c:numRef>
              <c:f>Planilha2!$B$5:$B$17</c:f>
            </c:numRef>
          </c:val>
          <c:extLst>
            <c:ext xmlns:c16="http://schemas.microsoft.com/office/drawing/2014/chart" uri="{C3380CC4-5D6E-409C-BE32-E72D297353CC}">
              <c16:uniqueId val="{00000000-A052-4765-B01E-51DC3C331AD7}"/>
            </c:ext>
          </c:extLst>
        </c:ser>
        <c:ser>
          <c:idx val="1"/>
          <c:order val="1"/>
          <c:cat>
            <c:strRef>
              <c:f>Planilha2!$A$5:$A$17</c:f>
              <c:strCache>
                <c:ptCount val="13"/>
                <c:pt idx="0">
                  <c:v>01-CAMARA MUNICIPAL DE MAQUINE</c:v>
                </c:pt>
                <c:pt idx="1">
                  <c:v>02-GABINETE DO PREFEITO</c:v>
                </c:pt>
                <c:pt idx="2">
                  <c:v>03-SEC MUN DE ADMIN. E RECURSOS HUMANOS</c:v>
                </c:pt>
                <c:pt idx="3">
                  <c:v>04-SECRETARIA MUN. DE ORÇAMENTO E GESTÃO</c:v>
                </c:pt>
                <c:pt idx="4">
                  <c:v>05-SEC. MUN.DE DES  AGRIC. TUR. E MEIO AMB.</c:v>
                </c:pt>
                <c:pt idx="5">
                  <c:v>06-SEC. MUN. DE EDUC. ESPORTE E CULTURA</c:v>
                </c:pt>
                <c:pt idx="6">
                  <c:v>07-SEC. MUN. DE SAUDE E BEM ESTAR</c:v>
                </c:pt>
                <c:pt idx="7">
                  <c:v>08-SEC. MUN. DE ASSIST. SOCIAL E HABITAÇÃO</c:v>
                </c:pt>
                <c:pt idx="8">
                  <c:v>09-SEC. MUN. DE OBRAS, INFRA.E SANEAMENTO </c:v>
                </c:pt>
                <c:pt idx="9">
                  <c:v>10-ENCARGOS FINANCEIROS DO MUNICIPIO</c:v>
                </c:pt>
                <c:pt idx="10">
                  <c:v>11-RESERVA DE CONTINGENCIA </c:v>
                </c:pt>
                <c:pt idx="11">
                  <c:v>12-SEC. MUN. DE MODER., PLANEJ. E SEGURANÇA</c:v>
                </c:pt>
                <c:pt idx="12">
                  <c:v>13-FUNDO PREVIDENCIA SOCIAL</c:v>
                </c:pt>
              </c:strCache>
            </c:strRef>
          </c:cat>
          <c:val>
            <c:numRef>
              <c:f>Planilha2!$C$5:$C$17</c:f>
            </c:numRef>
          </c:val>
          <c:extLst>
            <c:ext xmlns:c16="http://schemas.microsoft.com/office/drawing/2014/chart" uri="{C3380CC4-5D6E-409C-BE32-E72D297353CC}">
              <c16:uniqueId val="{00000001-A052-4765-B01E-51DC3C331AD7}"/>
            </c:ext>
          </c:extLst>
        </c:ser>
        <c:ser>
          <c:idx val="2"/>
          <c:order val="2"/>
          <c:cat>
            <c:strRef>
              <c:f>Planilha2!$A$5:$A$17</c:f>
              <c:strCache>
                <c:ptCount val="13"/>
                <c:pt idx="0">
                  <c:v>01-CAMARA MUNICIPAL DE MAQUINE</c:v>
                </c:pt>
                <c:pt idx="1">
                  <c:v>02-GABINETE DO PREFEITO</c:v>
                </c:pt>
                <c:pt idx="2">
                  <c:v>03-SEC MUN DE ADMIN. E RECURSOS HUMANOS</c:v>
                </c:pt>
                <c:pt idx="3">
                  <c:v>04-SECRETARIA MUN. DE ORÇAMENTO E GESTÃO</c:v>
                </c:pt>
                <c:pt idx="4">
                  <c:v>05-SEC. MUN.DE DES  AGRIC. TUR. E MEIO AMB.</c:v>
                </c:pt>
                <c:pt idx="5">
                  <c:v>06-SEC. MUN. DE EDUC. ESPORTE E CULTURA</c:v>
                </c:pt>
                <c:pt idx="6">
                  <c:v>07-SEC. MUN. DE SAUDE E BEM ESTAR</c:v>
                </c:pt>
                <c:pt idx="7">
                  <c:v>08-SEC. MUN. DE ASSIST. SOCIAL E HABITAÇÃO</c:v>
                </c:pt>
                <c:pt idx="8">
                  <c:v>09-SEC. MUN. DE OBRAS, INFRA.E SANEAMENTO </c:v>
                </c:pt>
                <c:pt idx="9">
                  <c:v>10-ENCARGOS FINANCEIROS DO MUNICIPIO</c:v>
                </c:pt>
                <c:pt idx="10">
                  <c:v>11-RESERVA DE CONTINGENCIA </c:v>
                </c:pt>
                <c:pt idx="11">
                  <c:v>12-SEC. MUN. DE MODER., PLANEJ. E SEGURANÇA</c:v>
                </c:pt>
                <c:pt idx="12">
                  <c:v>13-FUNDO PREVIDENCIA SOCIAL</c:v>
                </c:pt>
              </c:strCache>
            </c:strRef>
          </c:cat>
          <c:val>
            <c:numRef>
              <c:f>Planilha2!$D$5:$D$17</c:f>
            </c:numRef>
          </c:val>
          <c:extLst>
            <c:ext xmlns:c16="http://schemas.microsoft.com/office/drawing/2014/chart" uri="{C3380CC4-5D6E-409C-BE32-E72D297353CC}">
              <c16:uniqueId val="{00000002-A052-4765-B01E-51DC3C331AD7}"/>
            </c:ext>
          </c:extLst>
        </c:ser>
        <c:ser>
          <c:idx val="3"/>
          <c:order val="3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052-4765-B01E-51DC3C331AD7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052-4765-B01E-51DC3C331AD7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A052-4765-B01E-51DC3C331AD7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A052-4765-B01E-51DC3C331AD7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A052-4765-B01E-51DC3C331AD7}"/>
              </c:ext>
            </c:extLst>
          </c:dPt>
          <c:dPt>
            <c:idx val="5"/>
            <c:bubble3D val="0"/>
            <c:explosion val="15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A052-4765-B01E-51DC3C331AD7}"/>
              </c:ext>
            </c:extLst>
          </c:dPt>
          <c:dPt>
            <c:idx val="6"/>
            <c:bubble3D val="0"/>
            <c:explosion val="13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A052-4765-B01E-51DC3C331AD7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A052-4765-B01E-51DC3C331AD7}"/>
              </c:ext>
            </c:extLst>
          </c:dPt>
          <c:dPt>
            <c:idx val="8"/>
            <c:bubble3D val="0"/>
            <c:explosion val="32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A052-4765-B01E-51DC3C331AD7}"/>
              </c:ext>
            </c:extLst>
          </c:dPt>
          <c:dPt>
            <c:idx val="9"/>
            <c:bubble3D val="0"/>
            <c:explosion val="13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A052-4765-B01E-51DC3C331AD7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A052-4765-B01E-51DC3C331AD7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A052-4765-B01E-51DC3C331AD7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A052-4765-B01E-51DC3C331AD7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A052-4765-B01E-51DC3C331AD7}"/>
                </c:ext>
              </c:extLst>
            </c:dLbl>
            <c:dLbl>
              <c:idx val="10"/>
              <c:layout>
                <c:manualLayout>
                  <c:x val="-2.1107791992688803E-2"/>
                  <c:y val="-1.5354879803204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052-4765-B01E-51DC3C331A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Planilha2!$A$5:$A$17</c:f>
              <c:strCache>
                <c:ptCount val="13"/>
                <c:pt idx="0">
                  <c:v>01-CAMARA MUNICIPAL DE MAQUINE</c:v>
                </c:pt>
                <c:pt idx="1">
                  <c:v>02-GABINETE DO PREFEITO</c:v>
                </c:pt>
                <c:pt idx="2">
                  <c:v>03-SEC MUN DE ADMIN. E RECURSOS HUMANOS</c:v>
                </c:pt>
                <c:pt idx="3">
                  <c:v>04-SECRETARIA MUN. DE ORÇAMENTO E GESTÃO</c:v>
                </c:pt>
                <c:pt idx="4">
                  <c:v>05-SEC. MUN.DE DES  AGRIC. TUR. E MEIO AMB.</c:v>
                </c:pt>
                <c:pt idx="5">
                  <c:v>06-SEC. MUN. DE EDUC. ESPORTE E CULTURA</c:v>
                </c:pt>
                <c:pt idx="6">
                  <c:v>07-SEC. MUN. DE SAUDE E BEM ESTAR</c:v>
                </c:pt>
                <c:pt idx="7">
                  <c:v>08-SEC. MUN. DE ASSIST. SOCIAL E HABITAÇÃO</c:v>
                </c:pt>
                <c:pt idx="8">
                  <c:v>09-SEC. MUN. DE OBRAS, INFRA.E SANEAMENTO </c:v>
                </c:pt>
                <c:pt idx="9">
                  <c:v>10-ENCARGOS FINANCEIROS DO MUNICIPIO</c:v>
                </c:pt>
                <c:pt idx="10">
                  <c:v>11-RESERVA DE CONTINGENCIA </c:v>
                </c:pt>
                <c:pt idx="11">
                  <c:v>12-SEC. MUN. DE MODER., PLANEJ. E SEGURANÇA</c:v>
                </c:pt>
                <c:pt idx="12">
                  <c:v>13-FUNDO PREVIDENCIA SOCIAL</c:v>
                </c:pt>
              </c:strCache>
            </c:strRef>
          </c:cat>
          <c:val>
            <c:numRef>
              <c:f>Planilha2!$E$5:$E$17</c:f>
              <c:numCache>
                <c:formatCode>_("R$"* #,##0.00_);_("R$"* \(#,##0.00\);_("R$"* "-"??_);_(@_)</c:formatCode>
                <c:ptCount val="13"/>
                <c:pt idx="0">
                  <c:v>1349100</c:v>
                </c:pt>
                <c:pt idx="1">
                  <c:v>710000</c:v>
                </c:pt>
                <c:pt idx="2">
                  <c:v>700000</c:v>
                </c:pt>
                <c:pt idx="3">
                  <c:v>720000</c:v>
                </c:pt>
                <c:pt idx="4">
                  <c:v>1447200</c:v>
                </c:pt>
                <c:pt idx="5">
                  <c:v>8346740</c:v>
                </c:pt>
                <c:pt idx="6">
                  <c:v>5251270</c:v>
                </c:pt>
                <c:pt idx="7">
                  <c:v>791400</c:v>
                </c:pt>
                <c:pt idx="8">
                  <c:v>3641040</c:v>
                </c:pt>
                <c:pt idx="9">
                  <c:v>2570000</c:v>
                </c:pt>
                <c:pt idx="10">
                  <c:v>80000</c:v>
                </c:pt>
                <c:pt idx="11">
                  <c:v>185700</c:v>
                </c:pt>
                <c:pt idx="12">
                  <c:v>1880000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A052-4765-B01E-51DC3C331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34693059200932"/>
          <c:y val="3.8384670771471507E-2"/>
          <c:w val="0.37421587926509192"/>
          <c:h val="0.93524768454510865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1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6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4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3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46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0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9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1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9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9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6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3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9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2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0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8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8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21673"/>
            <a:ext cx="11873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332658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Estado do Rio Grande do Sul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Prefeitura Municipal de Maquiné/RS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Audiência Publica Lei de Diretrizes Orçamentários 2018</a:t>
            </a:r>
          </a:p>
        </p:txBody>
      </p:sp>
    </p:spTree>
    <p:extLst>
      <p:ext uri="{BB962C8B-B14F-4D97-AF65-F5344CB8AC3E}">
        <p14:creationId xmlns:p14="http://schemas.microsoft.com/office/powerpoint/2010/main" val="115538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Anexos que compõem a LDO 2018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Metas anuais</a:t>
            </a:r>
          </a:p>
          <a:p>
            <a:r>
              <a:rPr lang="pt-BR" dirty="0"/>
              <a:t>Avaliação do cumprimento das metas fiscais do exercício anterior</a:t>
            </a:r>
          </a:p>
          <a:p>
            <a:r>
              <a:rPr lang="pt-BR" dirty="0"/>
              <a:t>Metas fiscais comparadas com as fixadas nos três exercícios anteriores</a:t>
            </a:r>
          </a:p>
          <a:p>
            <a:r>
              <a:rPr lang="pt-BR" dirty="0"/>
              <a:t>Evolução do patrimônio líquido</a:t>
            </a:r>
          </a:p>
          <a:p>
            <a:r>
              <a:rPr lang="pt-BR" dirty="0"/>
              <a:t>Origem e aplicação dos recursos obtidos com a alienação de ativos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403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Receita e despesas previdenciárias do RPPS</a:t>
            </a:r>
          </a:p>
          <a:p>
            <a:r>
              <a:rPr lang="pt-BR" dirty="0"/>
              <a:t>Projeção atuarial do RPPS</a:t>
            </a:r>
          </a:p>
          <a:p>
            <a:r>
              <a:rPr lang="pt-BR" dirty="0"/>
              <a:t>Margem de expansão das despesas obrigatórias de caráter continuado </a:t>
            </a:r>
          </a:p>
          <a:p>
            <a:r>
              <a:rPr lang="pt-BR" dirty="0"/>
              <a:t>Demonstrativo dos riscos fiscais e providências. </a:t>
            </a:r>
          </a:p>
        </p:txBody>
      </p:sp>
    </p:spTree>
    <p:extLst>
      <p:ext uri="{BB962C8B-B14F-4D97-AF65-F5344CB8AC3E}">
        <p14:creationId xmlns:p14="http://schemas.microsoft.com/office/powerpoint/2010/main" val="46803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1825" y="1909244"/>
            <a:ext cx="9748349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2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8FECD7C-5637-4CA6-AE9E-0A05FFD3F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896" y="304311"/>
            <a:ext cx="9925877" cy="61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20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8370DD35-6669-45D6-90CE-999680FCF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369790"/>
              </p:ext>
            </p:extLst>
          </p:nvPr>
        </p:nvGraphicFramePr>
        <p:xfrm>
          <a:off x="609600" y="728870"/>
          <a:ext cx="10972800" cy="584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22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Receita x Despesa</a:t>
            </a:r>
            <a:br>
              <a:rPr lang="pt-BR" dirty="0"/>
            </a:br>
            <a:r>
              <a:rPr lang="pt-BR" dirty="0"/>
              <a:t>R$ 27.672.450,00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207" y="1944710"/>
            <a:ext cx="5484087" cy="32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9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43FCF-2233-4EA0-9FD9-21153376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3C4C52-A831-4545-8C0A-55B0CF462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DÚVIDAS </a:t>
            </a:r>
          </a:p>
          <a:p>
            <a:endParaRPr lang="pt-BR" sz="4800" dirty="0"/>
          </a:p>
          <a:p>
            <a:r>
              <a:rPr lang="pt-BR" sz="4800" dirty="0"/>
              <a:t> SUGESTÕES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A44F0F-9AD3-4A97-8B18-2B74A4BFC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12" y="2531166"/>
            <a:ext cx="6066902" cy="35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4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</a:rPr>
              <a:t>Agrademos a atenção!</a:t>
            </a:r>
          </a:p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</a:rPr>
              <a:t>Administração 2017 / 2020.</a:t>
            </a:r>
          </a:p>
          <a:p>
            <a:pPr marL="0" indent="0" algn="ctr">
              <a:buNone/>
            </a:pPr>
            <a:endParaRPr lang="pt-BR" sz="54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pt-BR" sz="2800" dirty="0">
                <a:solidFill>
                  <a:schemeClr val="bg1"/>
                </a:solidFill>
              </a:rPr>
              <a:t>JOAO MARCOS BASSANI DOS SANTOS</a:t>
            </a:r>
          </a:p>
          <a:p>
            <a:pPr marL="0" indent="0" algn="r">
              <a:buNone/>
            </a:pPr>
            <a:r>
              <a:rPr lang="pt-BR" sz="2800" dirty="0">
                <a:solidFill>
                  <a:schemeClr val="bg1"/>
                </a:solidFill>
              </a:rPr>
              <a:t>Executivo Municipal </a:t>
            </a:r>
          </a:p>
        </p:txBody>
      </p:sp>
    </p:spTree>
    <p:extLst>
      <p:ext uri="{BB962C8B-B14F-4D97-AF65-F5344CB8AC3E}">
        <p14:creationId xmlns:p14="http://schemas.microsoft.com/office/powerpoint/2010/main" val="2944186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Audiência Pública </a:t>
            </a:r>
          </a:p>
        </p:txBody>
      </p:sp>
      <p:sp>
        <p:nvSpPr>
          <p:cNvPr id="4" name="Text Box 7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 da Lei de Responsabilidade Fiscal</a:t>
            </a:r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  <a:p>
            <a:pPr algn="just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</a:t>
            </a:r>
            <a:r>
              <a:rPr lang="pt-BR" sz="2800" dirty="0"/>
              <a:t>. São instrumentos de transparência da gestão fiscal, aos quais será dada ampla divulgação, inclusive em meios eletrônicos de acesso público: os planos, orçamentos e leis de diretrizes orçamentárias; as prestações de contas e o respectivo parecer prévio; o Relatório Resumido da Execução Orçamentária e o Relatório de Gestão Fiscal; e as versões simplificadas desses documentos. </a:t>
            </a:r>
            <a:endParaRPr lang="pt-BR" sz="2800" b="1" dirty="0"/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11822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48" y="0"/>
            <a:ext cx="12388948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solidFill>
                  <a:schemeClr val="bg1">
                    <a:lumMod val="95000"/>
                  </a:schemeClr>
                </a:solidFill>
              </a:rPr>
              <a:t>Lei de Diretrizes Orçamentárias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7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pt-BR" sz="7200" dirty="0">
                <a:solidFill>
                  <a:schemeClr val="bg1">
                    <a:lumMod val="95000"/>
                  </a:schemeClr>
                </a:solidFill>
              </a:rPr>
              <a:t>Peças do planejamento </a:t>
            </a:r>
          </a:p>
        </p:txBody>
      </p:sp>
    </p:spTree>
    <p:extLst>
      <p:ext uri="{BB962C8B-B14F-4D97-AF65-F5344CB8AC3E}">
        <p14:creationId xmlns:p14="http://schemas.microsoft.com/office/powerpoint/2010/main" val="480731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Peças de Planejamento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PPA – Plano Plurianual, realizado a cada quatro anos. Trata das ações que o município realizará durante os próximos anos (2018 – 2021). É a peça macro do planejamento público;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8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LDO – Lei de Diretrizes Orçamentárias, realizada anualmente. Estabelece os parâmetros para o orçamento a ser elaborado e executado; 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8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LOA – Lei Orçamentária Anual, realizada anualmente. Deve respeitar as ações estabelecidas no PPA e os parâmetros estabelecidos pela LDO. É a última peça do planejamento a ser elaborada;</a:t>
            </a:r>
          </a:p>
        </p:txBody>
      </p:sp>
    </p:spTree>
    <p:extLst>
      <p:ext uri="{BB962C8B-B14F-4D97-AF65-F5344CB8AC3E}">
        <p14:creationId xmlns:p14="http://schemas.microsoft.com/office/powerpoint/2010/main" val="99357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590C6-A626-4B5F-8109-838BCA18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C6083B0-1F8F-4414-8447-62EFE4BB8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54" y="554591"/>
            <a:ext cx="8881720" cy="5488400"/>
          </a:xfrm>
        </p:spPr>
      </p:pic>
    </p:spTree>
    <p:extLst>
      <p:ext uri="{BB962C8B-B14F-4D97-AF65-F5344CB8AC3E}">
        <p14:creationId xmlns:p14="http://schemas.microsoft.com/office/powerpoint/2010/main" val="309388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de Diretrizes Orçamentárias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4000" b="1" dirty="0">
              <a:solidFill>
                <a:srgbClr val="C00000"/>
              </a:solidFill>
            </a:endParaRPr>
          </a:p>
          <a:p>
            <a:r>
              <a:rPr lang="pt-BR" sz="4000" b="1" dirty="0">
                <a:solidFill>
                  <a:srgbClr val="C00000"/>
                </a:solidFill>
              </a:rPr>
              <a:t>Definição:</a:t>
            </a:r>
            <a:r>
              <a:rPr lang="pt-BR" sz="4000" dirty="0">
                <a:solidFill>
                  <a:srgbClr val="C00000"/>
                </a:solidFill>
              </a:rPr>
              <a:t> A Lei de Diretrizes  Orçamentárias tem a finalidade de orientar a elaboração do orçamento anual, adequando o mesmo às diretrizes e metas da administração pública.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739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dirty="0"/>
              <a:t>Base Legal</a:t>
            </a:r>
            <a:br>
              <a:rPr lang="pt-BR" sz="4800" dirty="0"/>
            </a:b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/>
              <a:t>Constituição Federal;</a:t>
            </a:r>
          </a:p>
          <a:p>
            <a:pPr algn="just"/>
            <a:r>
              <a:rPr lang="pt-BR" sz="3600" dirty="0"/>
              <a:t>Lei Federal 4320/64;</a:t>
            </a:r>
          </a:p>
          <a:p>
            <a:pPr algn="just"/>
            <a:r>
              <a:rPr lang="pt-BR" sz="3600" dirty="0"/>
              <a:t>Lei Complementar 101/2000 (Lei de Responsabilidade Fiscal);</a:t>
            </a:r>
          </a:p>
          <a:p>
            <a:pPr algn="just"/>
            <a:r>
              <a:rPr lang="pt-BR" sz="3600" dirty="0"/>
              <a:t>Lei Orgânica do Município;</a:t>
            </a:r>
          </a:p>
          <a:p>
            <a:pPr algn="just"/>
            <a:r>
              <a:rPr lang="pt-BR" sz="3600" dirty="0"/>
              <a:t>Instruções Normativas do Tribunal de Contas do Estado e da Secretaria do Tesouro Nacional</a:t>
            </a:r>
          </a:p>
        </p:txBody>
      </p:sp>
    </p:spTree>
    <p:extLst>
      <p:ext uri="{BB962C8B-B14F-4D97-AF65-F5344CB8AC3E}">
        <p14:creationId xmlns:p14="http://schemas.microsoft.com/office/powerpoint/2010/main" val="1024243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da LDO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3600" dirty="0"/>
              <a:t>Estabelecer diretrizes, metas e prioridades da administração;</a:t>
            </a:r>
          </a:p>
          <a:p>
            <a:pPr algn="just"/>
            <a:r>
              <a:rPr lang="pt-BR" sz="3600" dirty="0"/>
              <a:t>Orientar a elaboração da proposta orçamentária;</a:t>
            </a:r>
          </a:p>
          <a:p>
            <a:pPr algn="just"/>
            <a:r>
              <a:rPr lang="pt-BR" sz="3600" dirty="0"/>
              <a:t>Compatibilizar as políticas, objetivos e metas previamente estabelecidas no PPA;</a:t>
            </a:r>
          </a:p>
          <a:p>
            <a:pPr algn="just"/>
            <a:r>
              <a:rPr lang="pt-BR" sz="3600" dirty="0"/>
              <a:t>Adequação entre receitas e despesas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551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6600" dirty="0"/>
              <a:t>Metas Fiscais </a:t>
            </a:r>
          </a:p>
          <a:p>
            <a:pPr marL="0" indent="0" algn="ctr">
              <a:buNone/>
            </a:pPr>
            <a:r>
              <a:rPr lang="pt-BR" sz="6600" dirty="0"/>
              <a:t>LDO 2018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11732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396</Words>
  <Application>Microsoft Office PowerPoint</Application>
  <PresentationFormat>Widescreen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</vt:lpstr>
      <vt:lpstr>Times New Roman</vt:lpstr>
      <vt:lpstr>1_Tema do Office</vt:lpstr>
      <vt:lpstr>Tema do Office</vt:lpstr>
      <vt:lpstr>Estado do Rio Grande do Sul Prefeitura Municipal de Maquiné/RS</vt:lpstr>
      <vt:lpstr>Audiência Pública </vt:lpstr>
      <vt:lpstr>Lei de Diretrizes Orçamentárias</vt:lpstr>
      <vt:lpstr>Peças de Planejamento </vt:lpstr>
      <vt:lpstr>Apresentação do PowerPoint</vt:lpstr>
      <vt:lpstr>Lei de Diretrizes Orçamentárias </vt:lpstr>
      <vt:lpstr>Base Legal </vt:lpstr>
      <vt:lpstr>Objetivos da LDO </vt:lpstr>
      <vt:lpstr>Apresentação do PowerPoint</vt:lpstr>
      <vt:lpstr>Anexos que compõem a LDO 2018</vt:lpstr>
      <vt:lpstr>Apresentação do PowerPoint</vt:lpstr>
      <vt:lpstr>Apresentação do PowerPoint</vt:lpstr>
      <vt:lpstr>Apresentação do PowerPoint</vt:lpstr>
      <vt:lpstr>Apresentação do PowerPoint</vt:lpstr>
      <vt:lpstr>Receita x Despesa R$ 27.672.450,00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 do Rio Grande do Sul Prefeitura Municipal de Maquiné/RS</dc:title>
  <dc:creator>Terminal2</dc:creator>
  <cp:lastModifiedBy>Emerson Oliveira</cp:lastModifiedBy>
  <cp:revision>22</cp:revision>
  <dcterms:created xsi:type="dcterms:W3CDTF">2015-07-21T16:08:57Z</dcterms:created>
  <dcterms:modified xsi:type="dcterms:W3CDTF">2017-09-05T17:58:54Z</dcterms:modified>
</cp:coreProperties>
</file>